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Play" pitchFamily="2" charset="0"/>
      <p:regular r:id="rId26"/>
      <p:bold r:id="rId27"/>
    </p:embeddedFont>
    <p:embeddedFont>
      <p:font typeface="Source Sans 3" panose="020B0303030403020204" pitchFamily="34" charset="0"/>
      <p:regular r:id="rId28"/>
      <p:bold r:id="rId29"/>
      <p:italic r:id="rId30"/>
      <p:boldItalic r:id="rId31"/>
    </p:embeddedFont>
    <p:embeddedFont>
      <p:font typeface="Source Sans Pro" panose="020B050303040302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0Xc8yLr2AS1XFDD2bosyFsdnq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39" d="100"/>
          <a:sy n="139" d="100"/>
        </p:scale>
        <p:origin x="176" y="5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" name="Google Shape;15;p1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" name="Google Shape;16;p1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6" name="Google Shape;146;p10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1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p11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p12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3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p13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4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4" name="Google Shape;204;p14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5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9" name="Google Shape;219;p15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16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3" name="Google Shape;233;p16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17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6" name="Google Shape;246;p17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18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3" name="Google Shape;263;p18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" name="Google Shape;26;p2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" name="Google Shape;27;p2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db7ea791f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g3db7ea791f1_2_0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6" name="Google Shape;276;g3db7ea791f1_2_0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22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p22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3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0" name="Google Shape;350;p23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24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0" name="Google Shape;360;p24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3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" name="Google Shape;48;p3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4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" name="Google Shape;68;p4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6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" name="Google Shape;95;p6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7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8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8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9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p9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7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" descr="/mnt/data/truckit_media/image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776" y="494947"/>
            <a:ext cx="651510" cy="71774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"/>
          <p:cNvSpPr/>
          <p:nvPr/>
        </p:nvSpPr>
        <p:spPr>
          <a:xfrm>
            <a:off x="7086600" y="757809"/>
            <a:ext cx="2057400" cy="92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1600" b="0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0" name="Google Shape;20;p1"/>
          <p:cNvSpPr/>
          <p:nvPr/>
        </p:nvSpPr>
        <p:spPr>
          <a:xfrm>
            <a:off x="514350" y="1440180"/>
            <a:ext cx="5006340" cy="106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Play"/>
              <a:buNone/>
            </a:pPr>
            <a:r>
              <a:rPr lang="en" sz="4100" b="1" i="0" u="none" strike="noStrike" cap="non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Ticketing &amp;</a:t>
            </a:r>
            <a:endParaRPr sz="4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Play"/>
              <a:buNone/>
            </a:pPr>
            <a:r>
              <a:rPr lang="en" sz="4100" b="1" i="0" u="none" strike="noStrike" cap="non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Back Office</a:t>
            </a:r>
            <a:endParaRPr sz="4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"/>
          <p:cNvSpPr/>
          <p:nvPr/>
        </p:nvSpPr>
        <p:spPr>
          <a:xfrm>
            <a:off x="534924" y="2777490"/>
            <a:ext cx="43891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E4F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Source Sans 3"/>
                <a:ea typeface="Source Sans 3"/>
                <a:cs typeface="Source Sans 3"/>
                <a:sym typeface="Source Sans 3"/>
              </a:rPr>
              <a:t>An in depth look at our ticketing and back office tools</a:t>
            </a:r>
            <a:endParaRPr sz="14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cxnSp>
        <p:nvCxnSpPr>
          <p:cNvPr id="22" name="Google Shape;22;p1"/>
          <p:cNvCxnSpPr/>
          <p:nvPr/>
        </p:nvCxnSpPr>
        <p:spPr>
          <a:xfrm>
            <a:off x="534924" y="3600450"/>
            <a:ext cx="1783080" cy="0"/>
          </a:xfrm>
          <a:prstGeom prst="straightConnector1">
            <a:avLst/>
          </a:prstGeom>
          <a:noFill/>
          <a:ln w="6350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Google Shape;23;p1"/>
          <p:cNvSpPr/>
          <p:nvPr/>
        </p:nvSpPr>
        <p:spPr>
          <a:xfrm>
            <a:off x="534924" y="3806190"/>
            <a:ext cx="4450544" cy="233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" sz="1800" b="1" i="0" u="none" strike="noStrike" cap="none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Live Q&amp;A with the TruckIT support team</a:t>
            </a:r>
            <a:endParaRPr sz="18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/>
          <p:nvPr/>
        </p:nvSpPr>
        <p:spPr>
          <a:xfrm>
            <a:off x="445770" y="288036"/>
            <a:ext cx="397764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800" b="1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9" name="Google Shape;149;p10"/>
          <p:cNvSpPr/>
          <p:nvPr/>
        </p:nvSpPr>
        <p:spPr>
          <a:xfrm>
            <a:off x="445770" y="534924"/>
            <a:ext cx="5212080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2400"/>
              <a:buFont typeface="Play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Parent &amp; Sub Tickets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" name="Google Shape;150;p10"/>
          <p:cNvCxnSpPr/>
          <p:nvPr/>
        </p:nvCxnSpPr>
        <p:spPr>
          <a:xfrm>
            <a:off x="445770" y="980694"/>
            <a:ext cx="877824" cy="0"/>
          </a:xfrm>
          <a:prstGeom prst="straightConnector1">
            <a:avLst/>
          </a:prstGeom>
          <a:noFill/>
          <a:ln w="4445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1" name="Google Shape;151;p10" descr="/mnt/data/truckit_media/image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9882" y="288036"/>
            <a:ext cx="1243937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0"/>
          <p:cNvSpPr/>
          <p:nvPr/>
        </p:nvSpPr>
        <p:spPr>
          <a:xfrm>
            <a:off x="514350" y="1261872"/>
            <a:ext cx="3051810" cy="397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For hourly or load-based jobs, create a Parent Ticket / Sub Ticket relationship.</a:t>
            </a:r>
            <a:endParaRPr sz="16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53" name="Google Shape;153;p10"/>
          <p:cNvSpPr/>
          <p:nvPr/>
        </p:nvSpPr>
        <p:spPr>
          <a:xfrm>
            <a:off x="534924" y="1988820"/>
            <a:ext cx="1783080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E38B29"/>
                </a:solidFill>
                <a:latin typeface="Source Sans 3"/>
                <a:ea typeface="Source Sans 3"/>
                <a:cs typeface="Source Sans 3"/>
                <a:sym typeface="Source Sans 3"/>
              </a:rPr>
              <a:t>Parent Tickets</a:t>
            </a:r>
            <a:endParaRPr sz="1500" b="0" i="0" u="none" strike="noStrike" cap="none">
              <a:solidFill>
                <a:srgbClr val="E38B29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54" name="Google Shape;154;p10"/>
          <p:cNvSpPr/>
          <p:nvPr/>
        </p:nvSpPr>
        <p:spPr>
          <a:xfrm>
            <a:off x="534924" y="2331721"/>
            <a:ext cx="2914650" cy="61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5" tIns="375" rIns="375" bIns="375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Char char="•"/>
            </a:pPr>
            <a: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Show total hours or loads on a job</a:t>
            </a:r>
            <a:b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3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Char char="•"/>
            </a:pPr>
            <a: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Do not represent material or tonnage</a:t>
            </a:r>
            <a:endParaRPr sz="13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55" name="Google Shape;155;p10"/>
          <p:cNvSpPr/>
          <p:nvPr/>
        </p:nvSpPr>
        <p:spPr>
          <a:xfrm>
            <a:off x="534924" y="3188970"/>
            <a:ext cx="1783080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E38B29"/>
                </a:solidFill>
                <a:latin typeface="Source Sans 3"/>
                <a:ea typeface="Source Sans 3"/>
                <a:cs typeface="Source Sans 3"/>
                <a:sym typeface="Source Sans 3"/>
              </a:rPr>
              <a:t>Sub Tickets</a:t>
            </a:r>
            <a:endParaRPr sz="1500" b="0" i="0" u="none" strike="noStrike" cap="none">
              <a:solidFill>
                <a:srgbClr val="E38B29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56" name="Google Shape;156;p10"/>
          <p:cNvSpPr/>
          <p:nvPr/>
        </p:nvSpPr>
        <p:spPr>
          <a:xfrm>
            <a:off x="534924" y="3497580"/>
            <a:ext cx="2914650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5" tIns="375" rIns="375" bIns="375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Char char="•"/>
            </a:pPr>
            <a:r>
              <a:rPr lang="en" sz="1300" b="0" i="0" u="none" strike="noStrike" cap="none" dirty="0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Capture </a:t>
            </a:r>
            <a:r>
              <a:rPr lang="en" sz="1300" dirty="0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quantity</a:t>
            </a:r>
            <a:r>
              <a:rPr lang="en" sz="1300" b="0" i="0" u="none" strike="noStrike" cap="none" dirty="0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 of material  transported </a:t>
            </a:r>
            <a:r>
              <a:rPr lang="en" sz="1300" dirty="0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by load, ton, or yard.</a:t>
            </a:r>
            <a:endParaRPr sz="1300" b="0" i="0" u="none" strike="noStrike" cap="none"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57" name="Google Shape;157;p10"/>
          <p:cNvSpPr/>
          <p:nvPr/>
        </p:nvSpPr>
        <p:spPr>
          <a:xfrm>
            <a:off x="445770" y="4759452"/>
            <a:ext cx="1920240" cy="1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9A8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8A99A8"/>
                </a:solidFill>
                <a:latin typeface="Arial"/>
                <a:ea typeface="Arial"/>
                <a:cs typeface="Arial"/>
                <a:sym typeface="Arial"/>
              </a:rPr>
              <a:t>Ticketing &amp; Back Office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12EDF-4D7F-56B2-EAA3-C367B1F9D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164" y="720090"/>
            <a:ext cx="5011404" cy="33783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"/>
          <p:cNvSpPr/>
          <p:nvPr/>
        </p:nvSpPr>
        <p:spPr>
          <a:xfrm>
            <a:off x="445770" y="288036"/>
            <a:ext cx="397764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800" b="1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66" name="Google Shape;166;p11"/>
          <p:cNvSpPr/>
          <p:nvPr/>
        </p:nvSpPr>
        <p:spPr>
          <a:xfrm>
            <a:off x="445770" y="534924"/>
            <a:ext cx="5212080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2400"/>
              <a:buFont typeface="Play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Customer Signature on Payload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" name="Google Shape;167;p11"/>
          <p:cNvCxnSpPr/>
          <p:nvPr/>
        </p:nvCxnSpPr>
        <p:spPr>
          <a:xfrm>
            <a:off x="445770" y="980694"/>
            <a:ext cx="877824" cy="0"/>
          </a:xfrm>
          <a:prstGeom prst="straightConnector1">
            <a:avLst/>
          </a:prstGeom>
          <a:noFill/>
          <a:ln w="4445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8" name="Google Shape;168;p11" descr="/mnt/data/truckit_media/image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9882" y="288036"/>
            <a:ext cx="1243937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1"/>
          <p:cNvSpPr/>
          <p:nvPr/>
        </p:nvSpPr>
        <p:spPr>
          <a:xfrm>
            <a:off x="514350" y="1268730"/>
            <a:ext cx="3188970" cy="425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Validate delivery and capture onsite confirmation directly in the workflow.</a:t>
            </a:r>
            <a:endParaRPr sz="16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70" name="Google Shape;170;p11"/>
          <p:cNvSpPr/>
          <p:nvPr/>
        </p:nvSpPr>
        <p:spPr>
          <a:xfrm>
            <a:off x="445770" y="2451732"/>
            <a:ext cx="3051900" cy="16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5" tIns="375" rIns="375" bIns="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400"/>
              <a:buFont typeface="Arial"/>
              <a:buNone/>
            </a:pPr>
            <a:r>
              <a:rPr lang="en" sz="180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Toggle the setting “ON” when creating the payload line item</a:t>
            </a:r>
            <a:br>
              <a:rPr lang="en" sz="180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80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400"/>
              <a:buFont typeface="Arial"/>
              <a:buNone/>
            </a:pPr>
            <a:r>
              <a:rPr lang="en" sz="180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Mobile App prompts the customer for a signature</a:t>
            </a:r>
            <a:br>
              <a:rPr lang="en" sz="180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80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400"/>
              <a:buFont typeface="Arial"/>
              <a:buNone/>
            </a:pPr>
            <a:r>
              <a:rPr lang="en" sz="180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Signature is attached to the ticket with a date and time stamp</a:t>
            </a:r>
            <a:endParaRPr sz="180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71" name="Google Shape;171;p11"/>
          <p:cNvSpPr/>
          <p:nvPr/>
        </p:nvSpPr>
        <p:spPr>
          <a:xfrm>
            <a:off x="4183377" y="1179575"/>
            <a:ext cx="798900" cy="1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700"/>
              <a:buFont typeface="Arial"/>
              <a:buNone/>
            </a:pPr>
            <a:r>
              <a:rPr lang="en" sz="1200" b="1" i="0" u="none" strike="noStrike" cap="none">
                <a:solidFill>
                  <a:srgbClr val="E38B29"/>
                </a:solidFill>
                <a:latin typeface="Arial"/>
                <a:ea typeface="Arial"/>
                <a:cs typeface="Arial"/>
                <a:sym typeface="Arial"/>
              </a:rPr>
              <a:t>PAYLOAD SETUP</a:t>
            </a:r>
            <a:endParaRPr sz="1200" b="0" i="0" u="none" strike="noStrike" cap="none">
              <a:solidFill>
                <a:srgbClr val="E38B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1"/>
          <p:cNvSpPr/>
          <p:nvPr/>
        </p:nvSpPr>
        <p:spPr>
          <a:xfrm>
            <a:off x="5785313" y="1130011"/>
            <a:ext cx="939600" cy="1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700"/>
              <a:buFont typeface="Arial"/>
              <a:buNone/>
            </a:pPr>
            <a:r>
              <a:rPr lang="en" sz="1200" b="1" i="0" u="none" strike="noStrike" cap="none">
                <a:solidFill>
                  <a:srgbClr val="E38B29"/>
                </a:solidFill>
                <a:latin typeface="Arial"/>
                <a:ea typeface="Arial"/>
                <a:cs typeface="Arial"/>
                <a:sym typeface="Arial"/>
              </a:rPr>
              <a:t>MOBILE SIGNATURE</a:t>
            </a:r>
            <a:endParaRPr sz="1200" b="0" i="0" u="none" strike="noStrike" cap="none">
              <a:solidFill>
                <a:srgbClr val="E38B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11" descr="/mnt/data/truckit_media/image1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6055" y="1469968"/>
            <a:ext cx="1611630" cy="204747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4" name="Google Shape;174;p11" descr="/mnt/data/truckit_media/image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0649" y="1511955"/>
            <a:ext cx="1474470" cy="196350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5" name="Google Shape;175;p11"/>
          <p:cNvSpPr/>
          <p:nvPr/>
        </p:nvSpPr>
        <p:spPr>
          <a:xfrm>
            <a:off x="445770" y="4759452"/>
            <a:ext cx="1920240" cy="1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9A8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8A99A8"/>
                </a:solidFill>
                <a:latin typeface="Arial"/>
                <a:ea typeface="Arial"/>
                <a:cs typeface="Arial"/>
                <a:sym typeface="Arial"/>
              </a:rPr>
              <a:t>Ticketing &amp; Back Office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1"/>
          <p:cNvSpPr txBox="1"/>
          <p:nvPr/>
        </p:nvSpPr>
        <p:spPr>
          <a:xfrm>
            <a:off x="7418219" y="1103375"/>
            <a:ext cx="11556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1200" b="1" i="0" u="none" strike="noStrike" cap="none">
                <a:solidFill>
                  <a:srgbClr val="E38B29"/>
                </a:solidFill>
                <a:latin typeface="Arial"/>
                <a:ea typeface="Arial"/>
                <a:cs typeface="Arial"/>
                <a:sym typeface="Arial"/>
              </a:rPr>
              <a:t>TICKET SIGNATURE </a:t>
            </a:r>
            <a:endParaRPr sz="1200" b="0" i="0" u="none" strike="noStrike" cap="none">
              <a:solidFill>
                <a:srgbClr val="E38B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11" title="Signature on Ticket .png"/>
          <p:cNvPicPr preferRelativeResize="0"/>
          <p:nvPr/>
        </p:nvPicPr>
        <p:blipFill rotWithShape="1">
          <a:blip r:embed="rId6">
            <a:alphaModFix/>
          </a:blip>
          <a:srcRect l="35640" r="35306"/>
          <a:stretch/>
        </p:blipFill>
        <p:spPr>
          <a:xfrm>
            <a:off x="5677313" y="1469976"/>
            <a:ext cx="1155600" cy="223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/>
          <p:nvPr/>
        </p:nvSpPr>
        <p:spPr>
          <a:xfrm>
            <a:off x="445770" y="288036"/>
            <a:ext cx="397764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800" b="0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84" name="Google Shape;184;p12"/>
          <p:cNvSpPr/>
          <p:nvPr/>
        </p:nvSpPr>
        <p:spPr>
          <a:xfrm>
            <a:off x="445770" y="534924"/>
            <a:ext cx="5212080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2400"/>
              <a:buFont typeface="Play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Tags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5" name="Google Shape;185;p12"/>
          <p:cNvCxnSpPr/>
          <p:nvPr/>
        </p:nvCxnSpPr>
        <p:spPr>
          <a:xfrm>
            <a:off x="445770" y="980694"/>
            <a:ext cx="877824" cy="0"/>
          </a:xfrm>
          <a:prstGeom prst="straightConnector1">
            <a:avLst/>
          </a:prstGeom>
          <a:noFill/>
          <a:ln w="4445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6" name="Google Shape;186;p12" descr="/mnt/data/truckit_media/image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9882" y="288036"/>
            <a:ext cx="1243937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2"/>
          <p:cNvSpPr/>
          <p:nvPr/>
        </p:nvSpPr>
        <p:spPr>
          <a:xfrm>
            <a:off x="445775" y="1273509"/>
            <a:ext cx="31203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Tags help teams organize, filter, and quickly locate the tickets they need.</a:t>
            </a:r>
            <a:endParaRPr sz="16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88" name="Google Shape;188;p12"/>
          <p:cNvSpPr/>
          <p:nvPr/>
        </p:nvSpPr>
        <p:spPr>
          <a:xfrm>
            <a:off x="415950" y="1991525"/>
            <a:ext cx="2811900" cy="17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5" tIns="375" rIns="375" bIns="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Identify tickets by unique identifiers</a:t>
            </a:r>
            <a:b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3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Filter tickets when more information is needed</a:t>
            </a:r>
            <a:b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3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Filter by material type</a:t>
            </a:r>
            <a:b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3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Pair with other customization features</a:t>
            </a:r>
            <a:endParaRPr sz="13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89" name="Google Shape;189;p12" descr="/mnt/data/truckit_media/image2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0007" y="217842"/>
            <a:ext cx="4173272" cy="283392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2"/>
          <p:cNvSpPr/>
          <p:nvPr/>
        </p:nvSpPr>
        <p:spPr>
          <a:xfrm>
            <a:off x="445770" y="4759452"/>
            <a:ext cx="1920240" cy="1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9A8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8A99A8"/>
                </a:solidFill>
                <a:latin typeface="Arial"/>
                <a:ea typeface="Arial"/>
                <a:cs typeface="Arial"/>
                <a:sym typeface="Arial"/>
              </a:rPr>
              <a:t>Ticketing &amp; Back Office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0901" y="2518778"/>
            <a:ext cx="3851964" cy="23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2" descr="/mnt/data/truckit_media/image16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38723" y="769081"/>
            <a:ext cx="2623624" cy="297954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3" descr="/mnt/data/truckit_media/image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7005" y="723116"/>
            <a:ext cx="734561" cy="80924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3"/>
          <p:cNvSpPr/>
          <p:nvPr/>
        </p:nvSpPr>
        <p:spPr>
          <a:xfrm>
            <a:off x="1412748" y="2208276"/>
            <a:ext cx="6309360" cy="493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Play"/>
              <a:buNone/>
            </a:pPr>
            <a:r>
              <a:rPr lang="en" sz="3900" b="1" i="0" u="none" strike="noStrike" cap="non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Ticket Actions</a:t>
            </a:r>
            <a:endParaRPr sz="3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0" name="Google Shape;200;p13"/>
          <p:cNvCxnSpPr/>
          <p:nvPr/>
        </p:nvCxnSpPr>
        <p:spPr>
          <a:xfrm>
            <a:off x="3669030" y="2935224"/>
            <a:ext cx="1796796" cy="0"/>
          </a:xfrm>
          <a:prstGeom prst="straightConnector1">
            <a:avLst/>
          </a:prstGeom>
          <a:noFill/>
          <a:ln w="5080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"/>
          <p:cNvSpPr/>
          <p:nvPr/>
        </p:nvSpPr>
        <p:spPr>
          <a:xfrm>
            <a:off x="445770" y="288036"/>
            <a:ext cx="397764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800" b="1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07" name="Google Shape;207;p14"/>
          <p:cNvSpPr/>
          <p:nvPr/>
        </p:nvSpPr>
        <p:spPr>
          <a:xfrm>
            <a:off x="445770" y="534924"/>
            <a:ext cx="5212080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2400"/>
              <a:buFont typeface="Play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New Bulk Reconcile UI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8" name="Google Shape;208;p14"/>
          <p:cNvCxnSpPr/>
          <p:nvPr/>
        </p:nvCxnSpPr>
        <p:spPr>
          <a:xfrm>
            <a:off x="445770" y="980694"/>
            <a:ext cx="877824" cy="0"/>
          </a:xfrm>
          <a:prstGeom prst="straightConnector1">
            <a:avLst/>
          </a:prstGeom>
          <a:noFill/>
          <a:ln w="4445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9" name="Google Shape;209;p14" descr="/mnt/data/truckit_media/image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9881" y="195453"/>
            <a:ext cx="1243937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4"/>
          <p:cNvSpPr/>
          <p:nvPr/>
        </p:nvSpPr>
        <p:spPr>
          <a:xfrm>
            <a:off x="514350" y="1261872"/>
            <a:ext cx="277749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Quickly view uploaded ticket images to validate load data.</a:t>
            </a:r>
            <a:endParaRPr sz="16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11" name="Google Shape;211;p14"/>
          <p:cNvSpPr/>
          <p:nvPr/>
        </p:nvSpPr>
        <p:spPr>
          <a:xfrm>
            <a:off x="445770" y="2374220"/>
            <a:ext cx="3417720" cy="13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5" tIns="375" rIns="375" bIns="375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4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Accept/Reject Images</a:t>
            </a:r>
            <a:endParaRPr dirty="0"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4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4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Add Images</a:t>
            </a:r>
            <a:br>
              <a:rPr lang="en" sz="1600" b="0" i="0" u="none" strike="noStrike" cap="none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600" b="0" i="0" u="none" strike="noStrike" cap="none"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4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Reconcile tickets in real-time</a:t>
            </a:r>
            <a:br>
              <a:rPr lang="en" sz="1600" b="0" i="0" u="none" strike="noStrike" cap="none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600" b="0" i="0" u="none" strike="noStrike" cap="none"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4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Identify &amp; remove duplicate tickets</a:t>
            </a:r>
            <a:endParaRPr sz="1600" b="0" i="0" u="none" strike="noStrike" cap="none"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212" name="Google Shape;212;p14" descr="/mnt/data/truckit_media/image2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7498" y="721233"/>
            <a:ext cx="5502552" cy="309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4"/>
          <p:cNvSpPr/>
          <p:nvPr/>
        </p:nvSpPr>
        <p:spPr>
          <a:xfrm>
            <a:off x="445770" y="4759452"/>
            <a:ext cx="1920240" cy="1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9A8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8A99A8"/>
                </a:solidFill>
                <a:latin typeface="Arial"/>
                <a:ea typeface="Arial"/>
                <a:cs typeface="Arial"/>
                <a:sym typeface="Arial"/>
              </a:rPr>
              <a:t>Ticketing &amp; Back Office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4"/>
          <p:cNvSpPr/>
          <p:nvPr/>
        </p:nvSpPr>
        <p:spPr>
          <a:xfrm>
            <a:off x="5855900" y="1464640"/>
            <a:ext cx="517500" cy="150900"/>
          </a:xfrm>
          <a:prstGeom prst="rect">
            <a:avLst/>
          </a:prstGeom>
          <a:noFill/>
          <a:ln w="28575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87895" y="1767678"/>
            <a:ext cx="3101757" cy="3340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"/>
          <p:cNvSpPr/>
          <p:nvPr/>
        </p:nvSpPr>
        <p:spPr>
          <a:xfrm>
            <a:off x="445770" y="288036"/>
            <a:ext cx="397764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800" b="1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22" name="Google Shape;222;p15"/>
          <p:cNvSpPr/>
          <p:nvPr/>
        </p:nvSpPr>
        <p:spPr>
          <a:xfrm>
            <a:off x="445770" y="534924"/>
            <a:ext cx="5212080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2400"/>
              <a:buFont typeface="Play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Ticket Rejection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" name="Google Shape;223;p15"/>
          <p:cNvCxnSpPr/>
          <p:nvPr/>
        </p:nvCxnSpPr>
        <p:spPr>
          <a:xfrm>
            <a:off x="445770" y="980694"/>
            <a:ext cx="877824" cy="0"/>
          </a:xfrm>
          <a:prstGeom prst="straightConnector1">
            <a:avLst/>
          </a:prstGeom>
          <a:noFill/>
          <a:ln w="4445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4" name="Google Shape;224;p15" descr="/mnt/data/truckit_media/image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9882" y="288036"/>
            <a:ext cx="1243937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5"/>
          <p:cNvSpPr/>
          <p:nvPr/>
        </p:nvSpPr>
        <p:spPr>
          <a:xfrm>
            <a:off x="514350" y="1244253"/>
            <a:ext cx="3429000" cy="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Manage exceptions directly in the ticket workflow so teams know what needs to be corrected.</a:t>
            </a:r>
            <a:endParaRPr sz="16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26" name="Google Shape;226;p15"/>
          <p:cNvSpPr/>
          <p:nvPr/>
        </p:nvSpPr>
        <p:spPr>
          <a:xfrm>
            <a:off x="474835" y="2448447"/>
            <a:ext cx="32919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5" tIns="375" rIns="375" bIns="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1F2933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8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 Reject problematic tickets</a:t>
            </a:r>
            <a:br>
              <a:rPr lang="en" sz="18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8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Document review outcomes</a:t>
            </a:r>
            <a:br>
              <a:rPr lang="en" sz="18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8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Protect downstream billing and reporting workflows</a:t>
            </a:r>
            <a:endParaRPr sz="18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227" name="Google Shape;227;p15" descr="/mnt/data/truckit_media/image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5370" y="1047228"/>
            <a:ext cx="4293705" cy="304904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5"/>
          <p:cNvSpPr/>
          <p:nvPr/>
        </p:nvSpPr>
        <p:spPr>
          <a:xfrm>
            <a:off x="445770" y="4759452"/>
            <a:ext cx="1920240" cy="1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9A8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8A99A8"/>
                </a:solidFill>
                <a:latin typeface="Arial"/>
                <a:ea typeface="Arial"/>
                <a:cs typeface="Arial"/>
                <a:sym typeface="Arial"/>
              </a:rPr>
              <a:t>Ticketing &amp; Back Office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9" name="Google Shape;229;p15"/>
          <p:cNvCxnSpPr/>
          <p:nvPr/>
        </p:nvCxnSpPr>
        <p:spPr>
          <a:xfrm>
            <a:off x="6510000" y="2716050"/>
            <a:ext cx="678900" cy="305700"/>
          </a:xfrm>
          <a:prstGeom prst="straightConnector1">
            <a:avLst/>
          </a:prstGeom>
          <a:noFill/>
          <a:ln w="38100" cap="flat" cmpd="sng">
            <a:solidFill>
              <a:srgbClr val="E38B29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6"/>
          <p:cNvSpPr/>
          <p:nvPr/>
        </p:nvSpPr>
        <p:spPr>
          <a:xfrm>
            <a:off x="445770" y="288036"/>
            <a:ext cx="397764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800" b="1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36" name="Google Shape;236;p16"/>
          <p:cNvSpPr/>
          <p:nvPr/>
        </p:nvSpPr>
        <p:spPr>
          <a:xfrm>
            <a:off x="445770" y="534924"/>
            <a:ext cx="5212080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2400"/>
              <a:buFont typeface="Play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AI Search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7" name="Google Shape;237;p16"/>
          <p:cNvCxnSpPr/>
          <p:nvPr/>
        </p:nvCxnSpPr>
        <p:spPr>
          <a:xfrm>
            <a:off x="445770" y="980694"/>
            <a:ext cx="877824" cy="0"/>
          </a:xfrm>
          <a:prstGeom prst="straightConnector1">
            <a:avLst/>
          </a:prstGeom>
          <a:noFill/>
          <a:ln w="4445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8" name="Google Shape;238;p16" descr="/mnt/data/truckit_media/image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9882" y="288036"/>
            <a:ext cx="1243937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6"/>
          <p:cNvSpPr/>
          <p:nvPr/>
        </p:nvSpPr>
        <p:spPr>
          <a:xfrm>
            <a:off x="514350" y="1261872"/>
            <a:ext cx="3120390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Revamped search helps teams find what they’re looking for faster.</a:t>
            </a:r>
            <a:endParaRPr sz="16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40" name="Google Shape;240;p16"/>
          <p:cNvSpPr/>
          <p:nvPr/>
        </p:nvSpPr>
        <p:spPr>
          <a:xfrm>
            <a:off x="445770" y="2408406"/>
            <a:ext cx="29148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5" tIns="375" rIns="375" bIns="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800" b="0" i="0" u="none" strike="noStrike" cap="none" dirty="0">
                <a:solidFill>
                  <a:srgbClr val="1F293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•</a:t>
            </a:r>
            <a:r>
              <a:rPr lang="en" sz="1800" b="0" i="0" u="none" strike="noStrike" cap="none" dirty="0">
                <a:solidFill>
                  <a:srgbClr val="1F2933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3"/>
                <a:sym typeface="Source Sans 3"/>
              </a:rPr>
              <a:t> More human understanding of prompts</a:t>
            </a:r>
            <a:br>
              <a:rPr lang="en" sz="1800" b="0" i="0" u="none" strike="noStrike" cap="none" dirty="0">
                <a:solidFill>
                  <a:srgbClr val="1F2933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3"/>
                <a:sym typeface="Source Sans 3"/>
              </a:rPr>
            </a:br>
            <a:endParaRPr sz="18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800" b="0" i="0" u="none" strike="noStrike" cap="none" dirty="0">
                <a:solidFill>
                  <a:srgbClr val="1F2933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3"/>
                <a:sym typeface="Source Sans 3"/>
              </a:rPr>
              <a:t>• No exact match required</a:t>
            </a:r>
            <a:br>
              <a:rPr lang="en" sz="1800" b="0" i="0" u="none" strike="noStrike" cap="none" dirty="0">
                <a:solidFill>
                  <a:srgbClr val="1F2933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3"/>
                <a:sym typeface="Source Sans 3"/>
              </a:rPr>
            </a:br>
            <a:endParaRPr sz="18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800" b="0" i="0" u="none" strike="noStrike" cap="none" dirty="0">
                <a:solidFill>
                  <a:srgbClr val="1F2933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3"/>
                <a:sym typeface="Source Sans 3"/>
              </a:rPr>
              <a:t>• Run complex searches</a:t>
            </a:r>
            <a:br>
              <a:rPr lang="en" sz="1800" b="0" i="0" u="none" strike="noStrike" cap="none" dirty="0">
                <a:solidFill>
                  <a:srgbClr val="1F2933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3"/>
                <a:sym typeface="Source Sans 3"/>
              </a:rPr>
            </a:br>
            <a:endParaRPr sz="18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800" b="0" i="0" u="none" strike="noStrike" cap="none" dirty="0">
                <a:solidFill>
                  <a:srgbClr val="1F2933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3"/>
                <a:sym typeface="Source Sans 3"/>
              </a:rPr>
              <a:t>• Search multiple criteria at once, such as driver and material</a:t>
            </a:r>
            <a:endParaRPr sz="18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3"/>
              <a:sym typeface="Source Sans 3"/>
            </a:endParaRPr>
          </a:p>
        </p:txBody>
      </p:sp>
      <p:pic>
        <p:nvPicPr>
          <p:cNvPr id="241" name="Google Shape;241;p16" descr="/mnt/data/truckit_media/image2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5536" y="784098"/>
            <a:ext cx="6322877" cy="390789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6"/>
          <p:cNvSpPr/>
          <p:nvPr/>
        </p:nvSpPr>
        <p:spPr>
          <a:xfrm>
            <a:off x="445770" y="4759452"/>
            <a:ext cx="1920240" cy="1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9A8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8A99A8"/>
                </a:solidFill>
                <a:latin typeface="Arial"/>
                <a:ea typeface="Arial"/>
                <a:cs typeface="Arial"/>
                <a:sym typeface="Arial"/>
              </a:rPr>
              <a:t>Ticketing &amp; Back Office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"/>
          <p:cNvSpPr/>
          <p:nvPr/>
        </p:nvSpPr>
        <p:spPr>
          <a:xfrm>
            <a:off x="445770" y="288036"/>
            <a:ext cx="397764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800" b="0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49" name="Google Shape;249;p17"/>
          <p:cNvSpPr/>
          <p:nvPr/>
        </p:nvSpPr>
        <p:spPr>
          <a:xfrm>
            <a:off x="445770" y="534924"/>
            <a:ext cx="5212080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2400"/>
              <a:buFont typeface="Play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Exporting Tickets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0" name="Google Shape;250;p17"/>
          <p:cNvCxnSpPr/>
          <p:nvPr/>
        </p:nvCxnSpPr>
        <p:spPr>
          <a:xfrm>
            <a:off x="445770" y="980694"/>
            <a:ext cx="877824" cy="0"/>
          </a:xfrm>
          <a:prstGeom prst="straightConnector1">
            <a:avLst/>
          </a:prstGeom>
          <a:noFill/>
          <a:ln w="4445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1" name="Google Shape;251;p17" descr="/mnt/data/truckit_media/image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9338" y="99441"/>
            <a:ext cx="1243937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7"/>
          <p:cNvSpPr/>
          <p:nvPr/>
        </p:nvSpPr>
        <p:spPr>
          <a:xfrm>
            <a:off x="445775" y="1178325"/>
            <a:ext cx="2772913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Move ticket data where it needs to go: files, photos, back office systems, or custom integrations.</a:t>
            </a:r>
            <a:endParaRPr sz="15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53" name="Google Shape;253;p17"/>
          <p:cNvSpPr/>
          <p:nvPr/>
        </p:nvSpPr>
        <p:spPr>
          <a:xfrm>
            <a:off x="603504" y="2228850"/>
            <a:ext cx="144018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1400"/>
              <a:buFont typeface="Arial"/>
              <a:buNone/>
            </a:pPr>
            <a:r>
              <a:rPr lang="en" sz="2000" b="1" i="0" u="none" strike="noStrike" cap="none">
                <a:solidFill>
                  <a:srgbClr val="E38B29"/>
                </a:solidFill>
                <a:latin typeface="Source Sans 3"/>
                <a:ea typeface="Source Sans 3"/>
                <a:cs typeface="Source Sans 3"/>
                <a:sym typeface="Source Sans 3"/>
              </a:rPr>
              <a:t>File Exports</a:t>
            </a:r>
            <a:endParaRPr sz="2000" b="0" i="0" u="none" strike="noStrike" cap="none">
              <a:solidFill>
                <a:srgbClr val="E38B29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54" name="Google Shape;254;p17"/>
          <p:cNvSpPr/>
          <p:nvPr/>
        </p:nvSpPr>
        <p:spPr>
          <a:xfrm>
            <a:off x="386499" y="2830674"/>
            <a:ext cx="2439162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5" tIns="375" rIns="375" bIns="375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Char char="•"/>
            </a:pPr>
            <a:r>
              <a:rPr lang="en" sz="16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Export ticket data to Excel/CSV</a:t>
            </a:r>
            <a:br>
              <a:rPr lang="en" sz="16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6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Char char="•"/>
            </a:pPr>
            <a:r>
              <a:rPr lang="en" sz="16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Download ticket images</a:t>
            </a:r>
            <a:endParaRPr sz="16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55" name="Google Shape;255;p17"/>
          <p:cNvSpPr/>
          <p:nvPr/>
        </p:nvSpPr>
        <p:spPr>
          <a:xfrm>
            <a:off x="445770" y="4759452"/>
            <a:ext cx="1920240" cy="1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9A8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8A99A8"/>
                </a:solidFill>
                <a:latin typeface="Arial"/>
                <a:ea typeface="Arial"/>
                <a:cs typeface="Arial"/>
                <a:sym typeface="Arial"/>
              </a:rPr>
              <a:t>Ticketing &amp; Back Office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6854" y="534945"/>
            <a:ext cx="5421150" cy="407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6854" y="960822"/>
            <a:ext cx="5421150" cy="268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7" title="ChatGPT Image May 1, 2026, 04_27_23 PM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32900" y="2155875"/>
            <a:ext cx="2042501" cy="265097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9" name="Google Shape;259;p17" title="ChatGPT Image May 1, 2026, 04_28_58 PM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07350" y="2666520"/>
            <a:ext cx="2042501" cy="224380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8"/>
          <p:cNvSpPr/>
          <p:nvPr/>
        </p:nvSpPr>
        <p:spPr>
          <a:xfrm>
            <a:off x="445770" y="288036"/>
            <a:ext cx="397764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800" b="0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445770" y="534924"/>
            <a:ext cx="5212080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2400"/>
              <a:buFont typeface="Play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Reporting &amp; Analytics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7" name="Google Shape;267;p18"/>
          <p:cNvCxnSpPr/>
          <p:nvPr/>
        </p:nvCxnSpPr>
        <p:spPr>
          <a:xfrm>
            <a:off x="445770" y="980694"/>
            <a:ext cx="877824" cy="0"/>
          </a:xfrm>
          <a:prstGeom prst="straightConnector1">
            <a:avLst/>
          </a:prstGeom>
          <a:noFill/>
          <a:ln w="4445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8" name="Google Shape;268;p18" descr="/mnt/data/truckit_media/image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9882" y="288036"/>
            <a:ext cx="1243937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8"/>
          <p:cNvSpPr/>
          <p:nvPr/>
        </p:nvSpPr>
        <p:spPr>
          <a:xfrm>
            <a:off x="445770" y="4759452"/>
            <a:ext cx="1920240" cy="1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9A8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8A99A8"/>
                </a:solidFill>
                <a:latin typeface="Arial"/>
                <a:ea typeface="Arial"/>
                <a:cs typeface="Arial"/>
                <a:sym typeface="Arial"/>
              </a:rPr>
              <a:t>Ticketing &amp; Back Office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295" y="1200115"/>
            <a:ext cx="6092190" cy="286005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1" name="Google Shape;271;p18"/>
          <p:cNvSpPr txBox="1"/>
          <p:nvPr/>
        </p:nvSpPr>
        <p:spPr>
          <a:xfrm>
            <a:off x="249174" y="1399039"/>
            <a:ext cx="231330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0" u="none" strike="noStrike" cap="none" dirty="0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Using the “Tickets” tab beneath Reporting &amp; Analytics you can filter and view a summary of construction materials over a selected time frame reflected by quantities, material types, loads, and view the corresponding tickets associated with your search.</a:t>
            </a:r>
            <a:endParaRPr sz="1600" dirty="0"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272" name="Google Shape;272;p18" descr="/mnt/data/truckit_media/image1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56048" y="3265862"/>
            <a:ext cx="2220772" cy="172109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1" descr="Oracle NetSuite OneWorld Review | PCMa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0021" y="690515"/>
            <a:ext cx="2422970" cy="135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5252" y="3298629"/>
            <a:ext cx="1947174" cy="75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1" descr="A screenshot of a text messag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6294" y="2934349"/>
            <a:ext cx="2119700" cy="53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24036" y="3726252"/>
            <a:ext cx="1634981" cy="42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31102" y="1074943"/>
            <a:ext cx="1482197" cy="120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45011" y="2014047"/>
            <a:ext cx="1943200" cy="57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72000" y="4152769"/>
            <a:ext cx="1494528" cy="834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81208" y="444038"/>
            <a:ext cx="1640556" cy="45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38017" y="1280428"/>
            <a:ext cx="1634131" cy="39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25357" y="447541"/>
            <a:ext cx="909899" cy="445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1" descr="Microsoft Dynamics 365 | ChannelPro Events Team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379834" y="2058150"/>
            <a:ext cx="2265177" cy="99400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1"/>
          <p:cNvSpPr/>
          <p:nvPr/>
        </p:nvSpPr>
        <p:spPr>
          <a:xfrm>
            <a:off x="445770" y="288036"/>
            <a:ext cx="39777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800" b="0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20" name="Google Shape;320;p21"/>
          <p:cNvSpPr/>
          <p:nvPr/>
        </p:nvSpPr>
        <p:spPr>
          <a:xfrm>
            <a:off x="445770" y="534924"/>
            <a:ext cx="5212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2400"/>
              <a:buFont typeface="Play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Integration</a:t>
            </a:r>
            <a:r>
              <a:rPr lang="en" sz="2400" b="1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 Partners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1" name="Google Shape;321;p21"/>
          <p:cNvCxnSpPr/>
          <p:nvPr/>
        </p:nvCxnSpPr>
        <p:spPr>
          <a:xfrm>
            <a:off x="445770" y="980694"/>
            <a:ext cx="877800" cy="0"/>
          </a:xfrm>
          <a:prstGeom prst="straightConnector1">
            <a:avLst/>
          </a:prstGeom>
          <a:noFill/>
          <a:ln w="4445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409F4B4-ABC4-ECEC-D3A3-8F26B03923B9}"/>
              </a:ext>
            </a:extLst>
          </p:cNvPr>
          <p:cNvSpPr txBox="1"/>
          <p:nvPr/>
        </p:nvSpPr>
        <p:spPr>
          <a:xfrm>
            <a:off x="337836" y="1130260"/>
            <a:ext cx="31089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TruckIT is API driven which means we integrate with IoT devices (hardware), ERP’s, accounting software, existing business systems, payroll software,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scalehouses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and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MORE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008DA7-EA13-DA05-5A8D-CAAC851A7BAE}"/>
              </a:ext>
            </a:extLst>
          </p:cNvPr>
          <p:cNvSpPr txBox="1"/>
          <p:nvPr/>
        </p:nvSpPr>
        <p:spPr>
          <a:xfrm>
            <a:off x="357809" y="2555151"/>
            <a:ext cx="32679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BENEFITS:</a:t>
            </a:r>
          </a:p>
          <a:p>
            <a:endParaRPr lang="en-US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Real-time, accessible &amp; accurate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Digital 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Less data entry, errors, &amp; disputes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Bill and pay faster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Accelerated cash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Actionable business intelligence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Performance analytics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"/>
          <p:cNvSpPr/>
          <p:nvPr/>
        </p:nvSpPr>
        <p:spPr>
          <a:xfrm>
            <a:off x="445770" y="288036"/>
            <a:ext cx="397764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800" b="1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445770" y="534924"/>
            <a:ext cx="5212080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2400"/>
              <a:buFont typeface="Play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Webinar Roadmap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2"/>
          <p:cNvCxnSpPr/>
          <p:nvPr/>
        </p:nvCxnSpPr>
        <p:spPr>
          <a:xfrm>
            <a:off x="445770" y="980694"/>
            <a:ext cx="877824" cy="0"/>
          </a:xfrm>
          <a:prstGeom prst="straightConnector1">
            <a:avLst/>
          </a:prstGeom>
          <a:noFill/>
          <a:ln w="4445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" name="Google Shape;32;p2" descr="/mnt/data/truckit_media/image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9882" y="288036"/>
            <a:ext cx="1243937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"/>
          <p:cNvSpPr/>
          <p:nvPr/>
        </p:nvSpPr>
        <p:spPr>
          <a:xfrm>
            <a:off x="582930" y="1405890"/>
            <a:ext cx="425196" cy="28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1900"/>
              <a:buFont typeface="Arial"/>
              <a:buNone/>
            </a:pPr>
            <a:r>
              <a:rPr lang="en" sz="24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01</a:t>
            </a:r>
            <a:endParaRPr sz="2400" b="0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582930" y="1796796"/>
            <a:ext cx="2125980" cy="260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700"/>
              <a:buFont typeface="Arial"/>
              <a:buNone/>
            </a:pPr>
            <a:r>
              <a:rPr lang="en" sz="17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Capture &amp; verify</a:t>
            </a:r>
            <a:endParaRPr sz="17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582925" y="2354537"/>
            <a:ext cx="2057400" cy="12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5" tIns="375" rIns="375" bIns="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1F2933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 Automatic-PIC (ATP)</a:t>
            </a:r>
            <a:b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3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Data on tickets</a:t>
            </a:r>
            <a:b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3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Customer signatures</a:t>
            </a:r>
            <a:endParaRPr sz="13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3154680" y="1405890"/>
            <a:ext cx="425196" cy="28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1900"/>
              <a:buFont typeface="Arial"/>
              <a:buNone/>
            </a:pPr>
            <a:r>
              <a:rPr lang="en" sz="24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02</a:t>
            </a:r>
            <a:endParaRPr sz="2400" b="0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3154680" y="1796796"/>
            <a:ext cx="2125980" cy="260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700"/>
              <a:buFont typeface="Arial"/>
              <a:buNone/>
            </a:pPr>
            <a:r>
              <a:rPr lang="en" sz="17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Review &amp; reconcile</a:t>
            </a:r>
            <a:endParaRPr sz="17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3154675" y="2303525"/>
            <a:ext cx="2057400" cy="13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5" tIns="375" rIns="375" bIns="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Bulk Reconcile UI</a:t>
            </a:r>
            <a:b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3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Tic Pic rejection</a:t>
            </a:r>
            <a:b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3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Ticket rejection</a:t>
            </a:r>
            <a:b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3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Parent &amp; sub tickets</a:t>
            </a:r>
            <a:endParaRPr sz="13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5726430" y="1405890"/>
            <a:ext cx="425196" cy="28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1900"/>
              <a:buFont typeface="Arial"/>
              <a:buNone/>
            </a:pPr>
            <a:r>
              <a:rPr lang="en" sz="24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03</a:t>
            </a:r>
            <a:endParaRPr sz="2400" b="0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5726430" y="1796796"/>
            <a:ext cx="2125980" cy="260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700"/>
              <a:buFont typeface="Arial"/>
              <a:buNone/>
            </a:pPr>
            <a:r>
              <a:rPr lang="en" sz="17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Organize &amp; act</a:t>
            </a:r>
            <a:endParaRPr sz="17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5657850" y="2303525"/>
            <a:ext cx="2057400" cy="13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5" tIns="375" rIns="375" bIns="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1F2933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 Tags</a:t>
            </a:r>
            <a:b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3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AI Search</a:t>
            </a:r>
            <a:b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3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Exporting tickets</a:t>
            </a:r>
            <a:b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3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Live Q&amp;A</a:t>
            </a:r>
            <a:endParaRPr sz="13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cxnSp>
        <p:nvCxnSpPr>
          <p:cNvPr id="42" name="Google Shape;42;p2"/>
          <p:cNvCxnSpPr/>
          <p:nvPr/>
        </p:nvCxnSpPr>
        <p:spPr>
          <a:xfrm>
            <a:off x="2777490" y="1405890"/>
            <a:ext cx="0" cy="2640330"/>
          </a:xfrm>
          <a:prstGeom prst="straightConnector1">
            <a:avLst/>
          </a:prstGeom>
          <a:noFill/>
          <a:ln w="635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" name="Google Shape;43;p2"/>
          <p:cNvCxnSpPr/>
          <p:nvPr/>
        </p:nvCxnSpPr>
        <p:spPr>
          <a:xfrm>
            <a:off x="5362956" y="1405890"/>
            <a:ext cx="0" cy="2640330"/>
          </a:xfrm>
          <a:prstGeom prst="straightConnector1">
            <a:avLst/>
          </a:prstGeom>
          <a:noFill/>
          <a:ln w="635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2"/>
          <p:cNvSpPr/>
          <p:nvPr/>
        </p:nvSpPr>
        <p:spPr>
          <a:xfrm>
            <a:off x="445770" y="4759452"/>
            <a:ext cx="1920240" cy="1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9A8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8A99A8"/>
                </a:solidFill>
                <a:latin typeface="Arial"/>
                <a:ea typeface="Arial"/>
                <a:cs typeface="Arial"/>
                <a:sym typeface="Arial"/>
              </a:rPr>
              <a:t>Ticketing &amp; Back Office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db7ea791f1_2_0"/>
          <p:cNvSpPr/>
          <p:nvPr/>
        </p:nvSpPr>
        <p:spPr>
          <a:xfrm>
            <a:off x="445770" y="288036"/>
            <a:ext cx="397764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800" b="0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279" name="Google Shape;279;g3db7ea791f1_2_0"/>
          <p:cNvCxnSpPr/>
          <p:nvPr/>
        </p:nvCxnSpPr>
        <p:spPr>
          <a:xfrm>
            <a:off x="445770" y="980694"/>
            <a:ext cx="877824" cy="0"/>
          </a:xfrm>
          <a:prstGeom prst="straightConnector1">
            <a:avLst/>
          </a:prstGeom>
          <a:noFill/>
          <a:ln w="4445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0" name="Google Shape;280;g3db7ea791f1_2_0" descr="/mnt/data/truckit_media/image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9882" y="288036"/>
            <a:ext cx="1243937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3db7ea791f1_2_0"/>
          <p:cNvSpPr/>
          <p:nvPr/>
        </p:nvSpPr>
        <p:spPr>
          <a:xfrm>
            <a:off x="445770" y="4992602"/>
            <a:ext cx="1920300" cy="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9A8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8A99A8"/>
                </a:solidFill>
                <a:latin typeface="Arial"/>
                <a:ea typeface="Arial"/>
                <a:cs typeface="Arial"/>
                <a:sym typeface="Arial"/>
              </a:rPr>
              <a:t>Ticketing &amp; Back Office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3db7ea791f1_2_0"/>
          <p:cNvSpPr txBox="1"/>
          <p:nvPr/>
        </p:nvSpPr>
        <p:spPr>
          <a:xfrm>
            <a:off x="445768" y="1869163"/>
            <a:ext cx="178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Enterprise</a:t>
            </a:r>
            <a:endParaRPr/>
          </a:p>
        </p:txBody>
      </p:sp>
      <p:sp>
        <p:nvSpPr>
          <p:cNvPr id="283" name="Google Shape;283;g3db7ea791f1_2_0"/>
          <p:cNvSpPr txBox="1"/>
          <p:nvPr/>
        </p:nvSpPr>
        <p:spPr>
          <a:xfrm>
            <a:off x="1943095" y="1795588"/>
            <a:ext cx="525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B7A"/>
                </a:solidFill>
                <a:latin typeface="Source Sans 3"/>
                <a:ea typeface="Source Sans 3"/>
                <a:cs typeface="Source Sans 3"/>
                <a:sym typeface="Source Sans 3"/>
              </a:rPr>
              <a:t>Gives teams one connected view of operations, customers, projects, and performance.</a:t>
            </a:r>
            <a:endParaRPr/>
          </a:p>
        </p:txBody>
      </p:sp>
      <p:sp>
        <p:nvSpPr>
          <p:cNvPr id="284" name="Google Shape;284;g3db7ea791f1_2_0"/>
          <p:cNvSpPr/>
          <p:nvPr/>
        </p:nvSpPr>
        <p:spPr>
          <a:xfrm>
            <a:off x="585224" y="2208249"/>
            <a:ext cx="6615600" cy="9000"/>
          </a:xfrm>
          <a:prstGeom prst="rect">
            <a:avLst/>
          </a:prstGeom>
          <a:solidFill>
            <a:srgbClr val="D9E2F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3db7ea791f1_2_0"/>
          <p:cNvSpPr txBox="1"/>
          <p:nvPr/>
        </p:nvSpPr>
        <p:spPr>
          <a:xfrm>
            <a:off x="445768" y="2370927"/>
            <a:ext cx="178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Accounting</a:t>
            </a:r>
            <a:endParaRPr/>
          </a:p>
        </p:txBody>
      </p:sp>
      <p:sp>
        <p:nvSpPr>
          <p:cNvPr id="286" name="Google Shape;286;g3db7ea791f1_2_0"/>
          <p:cNvSpPr txBox="1"/>
          <p:nvPr/>
        </p:nvSpPr>
        <p:spPr>
          <a:xfrm>
            <a:off x="1943095" y="2357389"/>
            <a:ext cx="5257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B7A"/>
                </a:solidFill>
                <a:latin typeface="Source Sans 3"/>
                <a:ea typeface="Source Sans 3"/>
                <a:cs typeface="Source Sans 3"/>
                <a:sym typeface="Source Sans 3"/>
              </a:rPr>
              <a:t>Speeds up billing, reduces errors, and helps customers get paid faster. </a:t>
            </a:r>
            <a:endParaRPr/>
          </a:p>
        </p:txBody>
      </p:sp>
      <p:sp>
        <p:nvSpPr>
          <p:cNvPr id="287" name="Google Shape;287;g3db7ea791f1_2_0"/>
          <p:cNvSpPr/>
          <p:nvPr/>
        </p:nvSpPr>
        <p:spPr>
          <a:xfrm>
            <a:off x="585224" y="2720350"/>
            <a:ext cx="6615600" cy="9000"/>
          </a:xfrm>
          <a:prstGeom prst="rect">
            <a:avLst/>
          </a:prstGeom>
          <a:solidFill>
            <a:srgbClr val="D9E2F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3db7ea791f1_2_0"/>
          <p:cNvSpPr txBox="1"/>
          <p:nvPr/>
        </p:nvSpPr>
        <p:spPr>
          <a:xfrm>
            <a:off x="445768" y="2819367"/>
            <a:ext cx="178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Payroll</a:t>
            </a:r>
            <a:endParaRPr/>
          </a:p>
        </p:txBody>
      </p:sp>
      <p:sp>
        <p:nvSpPr>
          <p:cNvPr id="289" name="Google Shape;289;g3db7ea791f1_2_0"/>
          <p:cNvSpPr txBox="1"/>
          <p:nvPr/>
        </p:nvSpPr>
        <p:spPr>
          <a:xfrm>
            <a:off x="1943095" y="2843754"/>
            <a:ext cx="5257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B7A"/>
                </a:solidFill>
                <a:latin typeface="Source Sans 3"/>
                <a:ea typeface="Source Sans 3"/>
                <a:cs typeface="Source Sans 3"/>
                <a:sym typeface="Source Sans 3"/>
              </a:rPr>
              <a:t>Reduces manual payroll work by connecting driver, truck, ticket, and hour data. </a:t>
            </a:r>
            <a:endParaRPr/>
          </a:p>
        </p:txBody>
      </p:sp>
      <p:sp>
        <p:nvSpPr>
          <p:cNvPr id="290" name="Google Shape;290;g3db7ea791f1_2_0"/>
          <p:cNvSpPr/>
          <p:nvPr/>
        </p:nvSpPr>
        <p:spPr>
          <a:xfrm rot="10800000" flipH="1">
            <a:off x="585225" y="3226485"/>
            <a:ext cx="6615600" cy="9000"/>
          </a:xfrm>
          <a:prstGeom prst="rect">
            <a:avLst/>
          </a:prstGeom>
          <a:solidFill>
            <a:srgbClr val="D9E2F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3db7ea791f1_2_0"/>
          <p:cNvSpPr txBox="1"/>
          <p:nvPr/>
        </p:nvSpPr>
        <p:spPr>
          <a:xfrm>
            <a:off x="445781" y="3331431"/>
            <a:ext cx="178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Scalehouse</a:t>
            </a:r>
            <a:endParaRPr/>
          </a:p>
        </p:txBody>
      </p:sp>
      <p:sp>
        <p:nvSpPr>
          <p:cNvPr id="292" name="Google Shape;292;g3db7ea791f1_2_0"/>
          <p:cNvSpPr txBox="1"/>
          <p:nvPr/>
        </p:nvSpPr>
        <p:spPr>
          <a:xfrm>
            <a:off x="1943095" y="3355818"/>
            <a:ext cx="5257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B7A"/>
                </a:solidFill>
                <a:latin typeface="Source Sans 3"/>
                <a:ea typeface="Source Sans 3"/>
                <a:cs typeface="Source Sans 3"/>
                <a:sym typeface="Source Sans 3"/>
              </a:rPr>
              <a:t>Eliminates paper ticket delays by capturing accurate ticket data at the source. </a:t>
            </a:r>
            <a:endParaRPr/>
          </a:p>
        </p:txBody>
      </p:sp>
      <p:sp>
        <p:nvSpPr>
          <p:cNvPr id="293" name="Google Shape;293;g3db7ea791f1_2_0"/>
          <p:cNvSpPr/>
          <p:nvPr/>
        </p:nvSpPr>
        <p:spPr>
          <a:xfrm>
            <a:off x="585225" y="3777470"/>
            <a:ext cx="6615600" cy="9000"/>
          </a:xfrm>
          <a:prstGeom prst="rect">
            <a:avLst/>
          </a:prstGeom>
          <a:solidFill>
            <a:srgbClr val="D9E2F1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g3db7ea791f1_2_0"/>
          <p:cNvSpPr txBox="1"/>
          <p:nvPr/>
        </p:nvSpPr>
        <p:spPr>
          <a:xfrm>
            <a:off x="445781" y="3851107"/>
            <a:ext cx="1783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Construction Management</a:t>
            </a:r>
            <a:endParaRPr/>
          </a:p>
        </p:txBody>
      </p:sp>
      <p:sp>
        <p:nvSpPr>
          <p:cNvPr id="295" name="Google Shape;295;g3db7ea791f1_2_0"/>
          <p:cNvSpPr txBox="1"/>
          <p:nvPr/>
        </p:nvSpPr>
        <p:spPr>
          <a:xfrm>
            <a:off x="1943095" y="3873070"/>
            <a:ext cx="525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B7A"/>
                </a:solidFill>
                <a:latin typeface="Source Sans 3"/>
                <a:ea typeface="Source Sans 3"/>
                <a:cs typeface="Source Sans 3"/>
                <a:sym typeface="Source Sans 3"/>
              </a:rPr>
              <a:t>Keeps project stakeholders aligned with real-time material, ticket, and delivery data. </a:t>
            </a:r>
            <a:endParaRPr/>
          </a:p>
        </p:txBody>
      </p:sp>
      <p:sp>
        <p:nvSpPr>
          <p:cNvPr id="296" name="Google Shape;296;g3db7ea791f1_2_0"/>
          <p:cNvSpPr/>
          <p:nvPr/>
        </p:nvSpPr>
        <p:spPr>
          <a:xfrm rot="10800000" flipH="1">
            <a:off x="585225" y="4413531"/>
            <a:ext cx="6612300" cy="10500"/>
          </a:xfrm>
          <a:prstGeom prst="rect">
            <a:avLst/>
          </a:prstGeom>
          <a:solidFill>
            <a:srgbClr val="D9E2F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3db7ea791f1_2_0"/>
          <p:cNvSpPr txBox="1"/>
          <p:nvPr/>
        </p:nvSpPr>
        <p:spPr>
          <a:xfrm>
            <a:off x="445768" y="4469821"/>
            <a:ext cx="178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IoT</a:t>
            </a:r>
            <a:endParaRPr/>
          </a:p>
        </p:txBody>
      </p:sp>
      <p:sp>
        <p:nvSpPr>
          <p:cNvPr id="298" name="Google Shape;298;g3db7ea791f1_2_0"/>
          <p:cNvSpPr txBox="1"/>
          <p:nvPr/>
        </p:nvSpPr>
        <p:spPr>
          <a:xfrm>
            <a:off x="1943095" y="4502696"/>
            <a:ext cx="525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B7A"/>
                </a:solidFill>
                <a:latin typeface="Source Sans 3"/>
                <a:ea typeface="Source Sans 3"/>
                <a:cs typeface="Source Sans 3"/>
                <a:sym typeface="Source Sans 3"/>
              </a:rPr>
              <a:t>Improves fleet visibility, asset tracking, and operational decision-making in real time. </a:t>
            </a:r>
            <a:endParaRPr/>
          </a:p>
        </p:txBody>
      </p:sp>
      <p:sp>
        <p:nvSpPr>
          <p:cNvPr id="299" name="Google Shape;299;g3db7ea791f1_2_0"/>
          <p:cNvSpPr/>
          <p:nvPr/>
        </p:nvSpPr>
        <p:spPr>
          <a:xfrm>
            <a:off x="445770" y="534924"/>
            <a:ext cx="5212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2400"/>
              <a:buFont typeface="Play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Software Integrations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3db7ea791f1_2_0"/>
          <p:cNvSpPr txBox="1"/>
          <p:nvPr/>
        </p:nvSpPr>
        <p:spPr>
          <a:xfrm>
            <a:off x="7413181" y="3215851"/>
            <a:ext cx="16302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500" b="1" i="0" u="none" strike="noStrike" cap="none" dirty="0">
                <a:solidFill>
                  <a:srgbClr val="92D050"/>
                </a:solidFill>
                <a:latin typeface="Source Sans 3"/>
                <a:ea typeface="Source Sans 3"/>
                <a:cs typeface="Source Sans 3"/>
                <a:sym typeface="Source Sans 3"/>
              </a:rPr>
              <a:t>78%</a:t>
            </a:r>
            <a:br>
              <a:rPr lang="en" sz="1400" b="1" i="0" u="none" strike="noStrike" cap="none" dirty="0">
                <a:solidFill>
                  <a:srgbClr val="D5843A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r>
              <a:rPr lang="en" sz="1200" b="1" i="0" u="none" strike="noStrike" cap="none" dirty="0">
                <a:solidFill>
                  <a:srgbClr val="D5843A"/>
                </a:solidFill>
                <a:latin typeface="Source Sans 3"/>
                <a:ea typeface="Source Sans 3"/>
                <a:cs typeface="Source Sans 3"/>
                <a:sym typeface="Source Sans 3"/>
              </a:rPr>
              <a:t>REDUCTION</a:t>
            </a:r>
            <a:endParaRPr sz="1200" dirty="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43432"/>
                </a:solidFill>
                <a:latin typeface="Source Sans 3"/>
                <a:ea typeface="Source Sans 3"/>
                <a:cs typeface="Source Sans 3"/>
                <a:sym typeface="Source Sans 3"/>
              </a:rPr>
              <a:t>TIME SPENT</a:t>
            </a:r>
            <a:br>
              <a:rPr lang="en" sz="1200" b="1" i="0" u="none" strike="noStrike" cap="none" dirty="0">
                <a:solidFill>
                  <a:srgbClr val="343432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r>
              <a:rPr lang="en" sz="1200" b="1" i="0" u="none" strike="noStrike" cap="none" dirty="0">
                <a:solidFill>
                  <a:srgbClr val="343432"/>
                </a:solidFill>
                <a:latin typeface="Source Sans 3"/>
                <a:ea typeface="Source Sans 3"/>
                <a:cs typeface="Source Sans 3"/>
                <a:sym typeface="Source Sans 3"/>
              </a:rPr>
              <a:t>MANAGING TICKETS</a:t>
            </a:r>
            <a:endParaRPr sz="1200" dirty="0"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01" name="Google Shape;301;g3db7ea791f1_2_0"/>
          <p:cNvSpPr txBox="1"/>
          <p:nvPr/>
        </p:nvSpPr>
        <p:spPr>
          <a:xfrm>
            <a:off x="445775" y="1104000"/>
            <a:ext cx="86559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>
                <a:latin typeface="Source Sans 3"/>
                <a:ea typeface="Source Sans 3"/>
                <a:cs typeface="Source Sans 3"/>
                <a:sym typeface="Source Sans 3"/>
              </a:rPr>
              <a:t>TruckIT’s </a:t>
            </a:r>
            <a:r>
              <a:rPr lang="en" sz="1400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 value-driven technology integrates with IoT devices, accounting software, existing business systems, scalehouses, and MORE. </a:t>
            </a:r>
            <a:endParaRPr sz="1400" i="0" u="none" strike="noStrike" cap="none">
              <a:solidFill>
                <a:srgbClr val="000000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02" name="Google Shape;302;g3db7ea791f1_2_0"/>
          <p:cNvSpPr txBox="1"/>
          <p:nvPr/>
        </p:nvSpPr>
        <p:spPr>
          <a:xfrm>
            <a:off x="7413181" y="1626406"/>
            <a:ext cx="1649400" cy="1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200" b="1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Due to volume &amp; lack of integration,</a:t>
            </a:r>
            <a:r>
              <a:rPr lang="en" sz="1200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lang="en" sz="2500" b="1" dirty="0">
                <a:solidFill>
                  <a:srgbClr val="FF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95.5%</a:t>
            </a:r>
            <a:r>
              <a:rPr lang="en" b="1" dirty="0">
                <a:solidFill>
                  <a:srgbClr val="FF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br>
              <a:rPr lang="en" b="1" dirty="0">
                <a:solidFill>
                  <a:srgbClr val="D5843A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r>
              <a:rPr lang="en" b="1" dirty="0">
                <a:solidFill>
                  <a:schemeClr val="tx1"/>
                </a:solidFill>
                <a:latin typeface="Source Sans 3"/>
                <a:ea typeface="Source Sans 3"/>
                <a:cs typeface="Source Sans 3"/>
                <a:sym typeface="Source Sans 3"/>
              </a:rPr>
              <a:t>of all construction data remains unused.</a:t>
            </a:r>
            <a:endParaRPr b="1" dirty="0">
              <a:solidFill>
                <a:schemeClr val="tx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"/>
          <p:cNvSpPr/>
          <p:nvPr/>
        </p:nvSpPr>
        <p:spPr>
          <a:xfrm>
            <a:off x="445770" y="288036"/>
            <a:ext cx="397764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800" b="0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29" name="Google Shape;329;p22"/>
          <p:cNvSpPr/>
          <p:nvPr/>
        </p:nvSpPr>
        <p:spPr>
          <a:xfrm>
            <a:off x="445770" y="534924"/>
            <a:ext cx="5212080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2400"/>
              <a:buFont typeface="Play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Webinar Recap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0" name="Google Shape;330;p22"/>
          <p:cNvCxnSpPr/>
          <p:nvPr/>
        </p:nvCxnSpPr>
        <p:spPr>
          <a:xfrm>
            <a:off x="445770" y="980694"/>
            <a:ext cx="877824" cy="0"/>
          </a:xfrm>
          <a:prstGeom prst="straightConnector1">
            <a:avLst/>
          </a:prstGeom>
          <a:noFill/>
          <a:ln w="4445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31" name="Google Shape;331;p22" descr="/mnt/data/truckit_media/image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9882" y="288036"/>
            <a:ext cx="1243937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2"/>
          <p:cNvSpPr/>
          <p:nvPr/>
        </p:nvSpPr>
        <p:spPr>
          <a:xfrm>
            <a:off x="445770" y="4759452"/>
            <a:ext cx="1920240" cy="1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9A8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8A99A8"/>
                </a:solidFill>
                <a:latin typeface="Arial"/>
                <a:ea typeface="Arial"/>
                <a:cs typeface="Arial"/>
                <a:sym typeface="Arial"/>
              </a:rPr>
              <a:t>Ticketing &amp; Back Office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2"/>
          <p:cNvSpPr txBox="1"/>
          <p:nvPr/>
        </p:nvSpPr>
        <p:spPr>
          <a:xfrm>
            <a:off x="448056" y="1115568"/>
            <a:ext cx="7635240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Ticketing &amp; back office workflow recap: from capture to cash.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2"/>
          <p:cNvSpPr txBox="1"/>
          <p:nvPr/>
        </p:nvSpPr>
        <p:spPr>
          <a:xfrm>
            <a:off x="585216" y="1755648"/>
            <a:ext cx="457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01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2"/>
          <p:cNvSpPr txBox="1"/>
          <p:nvPr/>
        </p:nvSpPr>
        <p:spPr>
          <a:xfrm>
            <a:off x="1097280" y="1764792"/>
            <a:ext cx="22860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Capture &amp; verify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2"/>
          <p:cNvSpPr txBox="1"/>
          <p:nvPr/>
        </p:nvSpPr>
        <p:spPr>
          <a:xfrm>
            <a:off x="3520440" y="1773936"/>
            <a:ext cx="45262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</a:pPr>
            <a:r>
              <a:rPr lang="en" sz="126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ATP turns ticket photos into digital data; required fields and customer signatures verify delivery.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7" name="Google Shape;337;p22"/>
          <p:cNvCxnSpPr/>
          <p:nvPr/>
        </p:nvCxnSpPr>
        <p:spPr>
          <a:xfrm>
            <a:off x="585216" y="2286000"/>
            <a:ext cx="7370063" cy="0"/>
          </a:xfrm>
          <a:prstGeom prst="straightConnector1">
            <a:avLst/>
          </a:prstGeom>
          <a:noFill/>
          <a:ln w="9525" cap="flat" cmpd="sng">
            <a:solidFill>
              <a:srgbClr val="D8DEE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39"/>
              </a:srgbClr>
            </a:outerShdw>
          </a:effectLst>
        </p:spPr>
      </p:cxnSp>
      <p:sp>
        <p:nvSpPr>
          <p:cNvPr id="338" name="Google Shape;338;p22"/>
          <p:cNvSpPr txBox="1"/>
          <p:nvPr/>
        </p:nvSpPr>
        <p:spPr>
          <a:xfrm>
            <a:off x="585216" y="2468880"/>
            <a:ext cx="457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02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2"/>
          <p:cNvSpPr txBox="1"/>
          <p:nvPr/>
        </p:nvSpPr>
        <p:spPr>
          <a:xfrm>
            <a:off x="1097280" y="2478024"/>
            <a:ext cx="22860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Review &amp; reconcile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2"/>
          <p:cNvSpPr txBox="1"/>
          <p:nvPr/>
        </p:nvSpPr>
        <p:spPr>
          <a:xfrm>
            <a:off x="3520440" y="2487168"/>
            <a:ext cx="45262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</a:pPr>
            <a:r>
              <a:rPr lang="en" sz="126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Bulk Reconcile, Tic Pic rejection, ticket rejection, and duplicate cleanup protect billing accuracy.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1" name="Google Shape;341;p22"/>
          <p:cNvCxnSpPr/>
          <p:nvPr/>
        </p:nvCxnSpPr>
        <p:spPr>
          <a:xfrm>
            <a:off x="585216" y="2999232"/>
            <a:ext cx="7370063" cy="0"/>
          </a:xfrm>
          <a:prstGeom prst="straightConnector1">
            <a:avLst/>
          </a:prstGeom>
          <a:noFill/>
          <a:ln w="9525" cap="flat" cmpd="sng">
            <a:solidFill>
              <a:srgbClr val="D8DEE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39"/>
              </a:srgbClr>
            </a:outerShdw>
          </a:effectLst>
        </p:spPr>
      </p:cxnSp>
      <p:sp>
        <p:nvSpPr>
          <p:cNvPr id="342" name="Google Shape;342;p22"/>
          <p:cNvSpPr txBox="1"/>
          <p:nvPr/>
        </p:nvSpPr>
        <p:spPr>
          <a:xfrm>
            <a:off x="585216" y="3182112"/>
            <a:ext cx="457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03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2"/>
          <p:cNvSpPr txBox="1"/>
          <p:nvPr/>
        </p:nvSpPr>
        <p:spPr>
          <a:xfrm>
            <a:off x="1097280" y="3191256"/>
            <a:ext cx="22860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Organize &amp; act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2"/>
          <p:cNvSpPr txBox="1"/>
          <p:nvPr/>
        </p:nvSpPr>
        <p:spPr>
          <a:xfrm>
            <a:off x="3520440" y="3200400"/>
            <a:ext cx="45262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</a:pPr>
            <a:r>
              <a:rPr lang="en" sz="126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Tags, AI Search, exports, and integrations make ticket data searchable, shareable, and usable.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5" name="Google Shape;345;p22"/>
          <p:cNvCxnSpPr/>
          <p:nvPr/>
        </p:nvCxnSpPr>
        <p:spPr>
          <a:xfrm>
            <a:off x="585216" y="4041648"/>
            <a:ext cx="6656832" cy="0"/>
          </a:xfrm>
          <a:prstGeom prst="straightConnector1">
            <a:avLst/>
          </a:prstGeom>
          <a:noFill/>
          <a:ln w="15225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39"/>
              </a:srgbClr>
            </a:outerShdw>
          </a:effectLst>
        </p:spPr>
      </p:cxnSp>
      <p:sp>
        <p:nvSpPr>
          <p:cNvPr id="346" name="Google Shape;346;p22"/>
          <p:cNvSpPr txBox="1"/>
          <p:nvPr/>
        </p:nvSpPr>
        <p:spPr>
          <a:xfrm>
            <a:off x="585216" y="4133087"/>
            <a:ext cx="72694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</a:pPr>
            <a:r>
              <a:rPr lang="en" sz="132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Result: fewer manual touches • cleaner data • faster reconciliation • stronger cash flow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3" descr="/mnt/data/truckit_media/image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7005" y="723116"/>
            <a:ext cx="734561" cy="809242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3"/>
          <p:cNvSpPr/>
          <p:nvPr/>
        </p:nvSpPr>
        <p:spPr>
          <a:xfrm>
            <a:off x="1405890" y="1865376"/>
            <a:ext cx="6309360" cy="493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Play"/>
              <a:buNone/>
            </a:pPr>
            <a:r>
              <a:rPr lang="en" sz="3900" b="1" i="0" u="none" strike="noStrike" cap="non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Thank you</a:t>
            </a:r>
            <a:endParaRPr sz="3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3"/>
          <p:cNvSpPr/>
          <p:nvPr/>
        </p:nvSpPr>
        <p:spPr>
          <a:xfrm>
            <a:off x="1508760" y="2455164"/>
            <a:ext cx="6103620" cy="233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E38B29"/>
                </a:solidFill>
                <a:latin typeface="Source Sans 3"/>
                <a:ea typeface="Source Sans 3"/>
                <a:cs typeface="Source Sans 3"/>
                <a:sym typeface="Source Sans 3"/>
              </a:rPr>
              <a:t>Ticketing &amp; Back Office</a:t>
            </a:r>
            <a:endParaRPr sz="1400" b="0" i="0" u="none" strike="noStrike" cap="none">
              <a:solidFill>
                <a:srgbClr val="E38B29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cxnSp>
        <p:nvCxnSpPr>
          <p:cNvPr id="355" name="Google Shape;355;p23"/>
          <p:cNvCxnSpPr/>
          <p:nvPr/>
        </p:nvCxnSpPr>
        <p:spPr>
          <a:xfrm>
            <a:off x="3669030" y="2935224"/>
            <a:ext cx="1796796" cy="0"/>
          </a:xfrm>
          <a:prstGeom prst="straightConnector1">
            <a:avLst/>
          </a:prstGeom>
          <a:noFill/>
          <a:ln w="5080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6" name="Google Shape;356;p23"/>
          <p:cNvSpPr/>
          <p:nvPr/>
        </p:nvSpPr>
        <p:spPr>
          <a:xfrm>
            <a:off x="2743200" y="3236976"/>
            <a:ext cx="3662172" cy="3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E4F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D6E4F0"/>
                </a:solidFill>
                <a:latin typeface="Source Sans 3"/>
                <a:ea typeface="Source Sans 3"/>
                <a:cs typeface="Source Sans 3"/>
                <a:sym typeface="Source Sans 3"/>
              </a:rPr>
              <a:t>Live Q&amp;A</a:t>
            </a:r>
            <a:endParaRPr sz="20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4"/>
          <p:cNvSpPr/>
          <p:nvPr/>
        </p:nvSpPr>
        <p:spPr>
          <a:xfrm>
            <a:off x="445770" y="288036"/>
            <a:ext cx="397764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800" b="0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63" name="Google Shape;363;p24"/>
          <p:cNvSpPr/>
          <p:nvPr/>
        </p:nvSpPr>
        <p:spPr>
          <a:xfrm>
            <a:off x="445770" y="534924"/>
            <a:ext cx="5212080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2400"/>
              <a:buFont typeface="Play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Future Webinars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4" name="Google Shape;364;p24"/>
          <p:cNvCxnSpPr/>
          <p:nvPr/>
        </p:nvCxnSpPr>
        <p:spPr>
          <a:xfrm>
            <a:off x="445770" y="980694"/>
            <a:ext cx="877824" cy="0"/>
          </a:xfrm>
          <a:prstGeom prst="straightConnector1">
            <a:avLst/>
          </a:prstGeom>
          <a:noFill/>
          <a:ln w="4445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65" name="Google Shape;365;p24" descr="/mnt/data/truckit_media/image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9882" y="288036"/>
            <a:ext cx="1243937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4"/>
          <p:cNvSpPr/>
          <p:nvPr/>
        </p:nvSpPr>
        <p:spPr>
          <a:xfrm>
            <a:off x="445770" y="1141857"/>
            <a:ext cx="5958012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Keep building product fluency with upcoming TruckIT sessions.</a:t>
            </a:r>
            <a:endParaRPr sz="16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67" name="Google Shape;367;p24"/>
          <p:cNvSpPr/>
          <p:nvPr/>
        </p:nvSpPr>
        <p:spPr>
          <a:xfrm>
            <a:off x="651510" y="1817370"/>
            <a:ext cx="37719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1700"/>
              <a:buFont typeface="Arial"/>
              <a:buNone/>
            </a:pPr>
            <a:r>
              <a:rPr lang="en" sz="17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01</a:t>
            </a:r>
            <a:endParaRPr sz="1700" b="0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68" name="Google Shape;368;p24"/>
          <p:cNvSpPr/>
          <p:nvPr/>
        </p:nvSpPr>
        <p:spPr>
          <a:xfrm>
            <a:off x="1186434" y="1831086"/>
            <a:ext cx="2331720" cy="21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Project Creation</a:t>
            </a:r>
            <a:endParaRPr sz="16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69" name="Google Shape;369;p24"/>
          <p:cNvSpPr/>
          <p:nvPr/>
        </p:nvSpPr>
        <p:spPr>
          <a:xfrm>
            <a:off x="3634740" y="1858518"/>
            <a:ext cx="390906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B7A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5F6B7A"/>
                </a:solidFill>
                <a:latin typeface="Source Sans 3"/>
                <a:ea typeface="Source Sans 3"/>
                <a:cs typeface="Source Sans 3"/>
                <a:sym typeface="Source Sans 3"/>
              </a:rPr>
              <a:t>Set up projects, payloads, and job foundations.</a:t>
            </a:r>
            <a:endParaRPr sz="12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70" name="Google Shape;370;p24"/>
          <p:cNvSpPr/>
          <p:nvPr/>
        </p:nvSpPr>
        <p:spPr>
          <a:xfrm>
            <a:off x="651510" y="2571750"/>
            <a:ext cx="37719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1700"/>
              <a:buFont typeface="Arial"/>
              <a:buNone/>
            </a:pPr>
            <a:r>
              <a:rPr lang="en" sz="17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02</a:t>
            </a:r>
            <a:endParaRPr sz="1700" b="0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71" name="Google Shape;371;p24"/>
          <p:cNvSpPr/>
          <p:nvPr/>
        </p:nvSpPr>
        <p:spPr>
          <a:xfrm>
            <a:off x="1186434" y="2585466"/>
            <a:ext cx="2331720" cy="21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Dispatching</a:t>
            </a:r>
            <a:endParaRPr sz="16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72" name="Google Shape;372;p24"/>
          <p:cNvSpPr/>
          <p:nvPr/>
        </p:nvSpPr>
        <p:spPr>
          <a:xfrm>
            <a:off x="3634740" y="2612898"/>
            <a:ext cx="390906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B7A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5F6B7A"/>
                </a:solidFill>
                <a:latin typeface="Source Sans 3"/>
                <a:ea typeface="Source Sans 3"/>
                <a:cs typeface="Source Sans 3"/>
                <a:sym typeface="Source Sans 3"/>
              </a:rPr>
              <a:t>Plan, assign, and monitor work more efficiently.</a:t>
            </a:r>
            <a:endParaRPr sz="12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73" name="Google Shape;373;p24"/>
          <p:cNvSpPr/>
          <p:nvPr/>
        </p:nvSpPr>
        <p:spPr>
          <a:xfrm>
            <a:off x="651510" y="3326130"/>
            <a:ext cx="37719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1700"/>
              <a:buFont typeface="Arial"/>
              <a:buNone/>
            </a:pPr>
            <a:r>
              <a:rPr lang="en" sz="17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03</a:t>
            </a:r>
            <a:endParaRPr sz="1700" b="0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74" name="Google Shape;374;p24"/>
          <p:cNvSpPr/>
          <p:nvPr/>
        </p:nvSpPr>
        <p:spPr>
          <a:xfrm>
            <a:off x="1186434" y="3339846"/>
            <a:ext cx="2331720" cy="21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Admin Tools</a:t>
            </a:r>
            <a:endParaRPr sz="16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75" name="Google Shape;375;p24"/>
          <p:cNvSpPr/>
          <p:nvPr/>
        </p:nvSpPr>
        <p:spPr>
          <a:xfrm>
            <a:off x="3634740" y="3367278"/>
            <a:ext cx="390906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B7A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5F6B7A"/>
                </a:solidFill>
                <a:latin typeface="Source Sans 3"/>
                <a:ea typeface="Source Sans 3"/>
                <a:cs typeface="Source Sans 3"/>
                <a:sym typeface="Source Sans 3"/>
              </a:rPr>
              <a:t>Manage settings, users, and team workflows.</a:t>
            </a:r>
            <a:endParaRPr sz="12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cxnSp>
        <p:nvCxnSpPr>
          <p:cNvPr id="376" name="Google Shape;376;p24"/>
          <p:cNvCxnSpPr/>
          <p:nvPr/>
        </p:nvCxnSpPr>
        <p:spPr>
          <a:xfrm>
            <a:off x="651510" y="4114800"/>
            <a:ext cx="7338060" cy="0"/>
          </a:xfrm>
          <a:prstGeom prst="straightConnector1">
            <a:avLst/>
          </a:prstGeom>
          <a:noFill/>
          <a:ln w="15225" cap="flat" cmpd="sng">
            <a:solidFill>
              <a:srgbClr val="D9E2E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7" name="Google Shape;377;p24"/>
          <p:cNvSpPr/>
          <p:nvPr/>
        </p:nvSpPr>
        <p:spPr>
          <a:xfrm>
            <a:off x="651510" y="4306824"/>
            <a:ext cx="397764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0B1F33"/>
                </a:solidFill>
                <a:latin typeface="Arial"/>
                <a:ea typeface="Arial"/>
                <a:cs typeface="Arial"/>
                <a:sym typeface="Arial"/>
              </a:rPr>
              <a:t>Have an idea for a future topic? Bring it to Q&amp;A.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4"/>
          <p:cNvSpPr/>
          <p:nvPr/>
        </p:nvSpPr>
        <p:spPr>
          <a:xfrm>
            <a:off x="445770" y="4759452"/>
            <a:ext cx="1920240" cy="1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9A8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8A99A8"/>
                </a:solidFill>
                <a:latin typeface="Arial"/>
                <a:ea typeface="Arial"/>
                <a:cs typeface="Arial"/>
                <a:sym typeface="Arial"/>
              </a:rPr>
              <a:t>Ticketing &amp; Back Office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445770" y="288036"/>
            <a:ext cx="397764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800" b="0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1" name="Google Shape;51;p3"/>
          <p:cNvSpPr/>
          <p:nvPr/>
        </p:nvSpPr>
        <p:spPr>
          <a:xfrm>
            <a:off x="445770" y="534924"/>
            <a:ext cx="5212080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2400"/>
              <a:buFont typeface="Play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Meet Your Hosts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" name="Google Shape;52;p3"/>
          <p:cNvCxnSpPr/>
          <p:nvPr/>
        </p:nvCxnSpPr>
        <p:spPr>
          <a:xfrm>
            <a:off x="445770" y="980694"/>
            <a:ext cx="877824" cy="0"/>
          </a:xfrm>
          <a:prstGeom prst="straightConnector1">
            <a:avLst/>
          </a:prstGeom>
          <a:noFill/>
          <a:ln w="4445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3" name="Google Shape;53;p3" descr="/mnt/data/truckit_media/image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9882" y="288036"/>
            <a:ext cx="1243937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3"/>
          <p:cNvSpPr/>
          <p:nvPr/>
        </p:nvSpPr>
        <p:spPr>
          <a:xfrm>
            <a:off x="2503170" y="1474470"/>
            <a:ext cx="20574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700"/>
              <a:buFont typeface="Arial"/>
              <a:buNone/>
            </a:pPr>
            <a:r>
              <a:rPr lang="en" sz="1700" b="1" i="0" u="none" strike="noStrike" cap="none" dirty="0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James Nebeker</a:t>
            </a:r>
            <a:endParaRPr sz="1700" b="0" i="0" u="none" strike="noStrike" cap="none"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55" name="Google Shape;55;p3"/>
          <p:cNvSpPr/>
          <p:nvPr/>
        </p:nvSpPr>
        <p:spPr>
          <a:xfrm>
            <a:off x="2503170" y="1855088"/>
            <a:ext cx="192024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B7A"/>
              </a:buClr>
              <a:buSzPts val="1200"/>
              <a:buFont typeface="Arial"/>
              <a:buNone/>
            </a:pPr>
            <a:r>
              <a:rPr lang="en" sz="1200" b="0" i="1" u="none" strike="noStrike" cap="none" dirty="0">
                <a:solidFill>
                  <a:schemeClr val="accent2">
                    <a:lumMod val="75000"/>
                  </a:schemeClr>
                </a:solidFill>
                <a:latin typeface="Source Sans 3"/>
                <a:ea typeface="Source Sans 3"/>
                <a:cs typeface="Source Sans 3"/>
                <a:sym typeface="Source Sans 3"/>
              </a:rPr>
              <a:t>Sr. Software Engineer</a:t>
            </a:r>
            <a:endParaRPr sz="1200" b="0" i="1" u="none" strike="noStrike" cap="none" dirty="0">
              <a:solidFill>
                <a:schemeClr val="accent2">
                  <a:lumMod val="75000"/>
                </a:schemeClr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56" name="Google Shape;56;p3"/>
          <p:cNvSpPr/>
          <p:nvPr/>
        </p:nvSpPr>
        <p:spPr>
          <a:xfrm>
            <a:off x="2503170" y="2180844"/>
            <a:ext cx="19888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5" tIns="375" rIns="375" bIns="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1F2933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" sz="12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Product Expert</a:t>
            </a:r>
            <a:endParaRPr sz="12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Technical Support</a:t>
            </a:r>
            <a:endParaRPr sz="12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Artificial Intelligence</a:t>
            </a:r>
            <a:endParaRPr sz="12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57" name="Google Shape;57;p3"/>
          <p:cNvSpPr/>
          <p:nvPr/>
        </p:nvSpPr>
        <p:spPr>
          <a:xfrm>
            <a:off x="6686550" y="1474470"/>
            <a:ext cx="164592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700"/>
              <a:buFont typeface="Arial"/>
              <a:buNone/>
            </a:pPr>
            <a:r>
              <a:rPr lang="en" sz="17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Dan Hall</a:t>
            </a:r>
            <a:endParaRPr sz="17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58" name="Google Shape;58;p3"/>
          <p:cNvSpPr/>
          <p:nvPr/>
        </p:nvSpPr>
        <p:spPr>
          <a:xfrm>
            <a:off x="6668950" y="1779650"/>
            <a:ext cx="2057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B7A"/>
              </a:buClr>
              <a:buSzPts val="1200"/>
              <a:buFont typeface="Arial"/>
              <a:buNone/>
            </a:pPr>
            <a:r>
              <a:rPr lang="en" sz="1200" b="0" i="1" u="none" strike="noStrike" cap="none" dirty="0">
                <a:solidFill>
                  <a:schemeClr val="accent2">
                    <a:lumMod val="75000"/>
                  </a:schemeClr>
                </a:solidFill>
                <a:latin typeface="Source Sans 3"/>
                <a:ea typeface="Source Sans 3"/>
                <a:cs typeface="Source Sans 3"/>
                <a:sym typeface="Source Sans 3"/>
              </a:rPr>
              <a:t>Sr. Marketing &amp; Sales Strategist</a:t>
            </a:r>
            <a:endParaRPr sz="1200" b="0" i="1" u="none" strike="noStrike" cap="none" dirty="0">
              <a:solidFill>
                <a:schemeClr val="accent2">
                  <a:lumMod val="75000"/>
                </a:schemeClr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59" name="Google Shape;59;p3"/>
          <p:cNvSpPr/>
          <p:nvPr/>
        </p:nvSpPr>
        <p:spPr>
          <a:xfrm>
            <a:off x="6686550" y="2180844"/>
            <a:ext cx="185166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5" tIns="375" rIns="375" bIns="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1F2933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2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 Product Expert</a:t>
            </a:r>
            <a:endParaRPr sz="12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Product Marketing</a:t>
            </a:r>
            <a:endParaRPr sz="12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1F2933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Logistics Technology</a:t>
            </a:r>
            <a:endParaRPr sz="12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cxnSp>
        <p:nvCxnSpPr>
          <p:cNvPr id="60" name="Google Shape;60;p3"/>
          <p:cNvCxnSpPr/>
          <p:nvPr/>
        </p:nvCxnSpPr>
        <p:spPr>
          <a:xfrm>
            <a:off x="582930" y="3655314"/>
            <a:ext cx="7989570" cy="0"/>
          </a:xfrm>
          <a:prstGeom prst="straightConnector1">
            <a:avLst/>
          </a:prstGeom>
          <a:noFill/>
          <a:ln w="15225" cap="flat" cmpd="sng">
            <a:solidFill>
              <a:srgbClr val="D9E2E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Google Shape;61;p3"/>
          <p:cNvSpPr/>
          <p:nvPr/>
        </p:nvSpPr>
        <p:spPr>
          <a:xfrm>
            <a:off x="685800" y="3922776"/>
            <a:ext cx="5486400" cy="233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Bring your questions — the session closes with live Q&amp;A.</a:t>
            </a:r>
            <a:endParaRPr sz="13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62" name="Google Shape;62;p3"/>
          <p:cNvSpPr/>
          <p:nvPr/>
        </p:nvSpPr>
        <p:spPr>
          <a:xfrm>
            <a:off x="445770" y="4759452"/>
            <a:ext cx="1920240" cy="1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9A8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8A99A8"/>
                </a:solidFill>
                <a:latin typeface="Arial"/>
                <a:ea typeface="Arial"/>
                <a:cs typeface="Arial"/>
                <a:sym typeface="Arial"/>
              </a:rPr>
              <a:t>Ticketing &amp; Back Office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573" y="1168415"/>
            <a:ext cx="2018016" cy="223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3" title="177151450829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2250" y="1168401"/>
            <a:ext cx="2230625" cy="223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4" descr="/mnt/data/truckit_media/image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7005" y="723116"/>
            <a:ext cx="734561" cy="80924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4"/>
          <p:cNvSpPr/>
          <p:nvPr/>
        </p:nvSpPr>
        <p:spPr>
          <a:xfrm>
            <a:off x="1412748" y="2208276"/>
            <a:ext cx="6309360" cy="493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Play"/>
              <a:buNone/>
            </a:pPr>
            <a:r>
              <a:rPr lang="en" sz="3900" b="1" i="0" u="none" strike="noStrike" cap="non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Digital Tickets</a:t>
            </a:r>
            <a:endParaRPr sz="3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" name="Google Shape;72;p4"/>
          <p:cNvCxnSpPr/>
          <p:nvPr/>
        </p:nvCxnSpPr>
        <p:spPr>
          <a:xfrm>
            <a:off x="3669030" y="2935224"/>
            <a:ext cx="1796796" cy="0"/>
          </a:xfrm>
          <a:prstGeom prst="straightConnector1">
            <a:avLst/>
          </a:prstGeom>
          <a:noFill/>
          <a:ln w="5080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"/>
          <p:cNvSpPr txBox="1"/>
          <p:nvPr/>
        </p:nvSpPr>
        <p:spPr>
          <a:xfrm>
            <a:off x="274330" y="1124712"/>
            <a:ext cx="209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 dirty="0">
                <a:solidFill>
                  <a:schemeClr val="accent2">
                    <a:lumMod val="75000"/>
                  </a:schemeClr>
                </a:solidFill>
                <a:latin typeface="Source Sans 3"/>
                <a:ea typeface="Source Sans 3"/>
                <a:cs typeface="Source Sans 3"/>
                <a:sym typeface="Source Sans 3"/>
              </a:rPr>
              <a:t>Ticket Photo | </a:t>
            </a:r>
            <a:r>
              <a:rPr lang="en" sz="1600" b="1" i="0" u="none" strike="noStrike" cap="none" dirty="0" err="1">
                <a:solidFill>
                  <a:schemeClr val="accent2">
                    <a:lumMod val="75000"/>
                  </a:schemeClr>
                </a:solidFill>
                <a:latin typeface="Source Sans 3"/>
                <a:ea typeface="Source Sans 3"/>
                <a:cs typeface="Source Sans 3"/>
                <a:sym typeface="Source Sans 3"/>
              </a:rPr>
              <a:t>TicPic</a:t>
            </a:r>
            <a:endParaRPr sz="1600" b="1" i="0" u="none" strike="noStrike" cap="none" dirty="0">
              <a:solidFill>
                <a:schemeClr val="accent2">
                  <a:lumMod val="75000"/>
                </a:schemeClr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78" name="Google Shape;78;p5"/>
          <p:cNvSpPr txBox="1"/>
          <p:nvPr/>
        </p:nvSpPr>
        <p:spPr>
          <a:xfrm>
            <a:off x="3525009" y="1124712"/>
            <a:ext cx="209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 dirty="0">
                <a:solidFill>
                  <a:schemeClr val="accent2">
                    <a:lumMod val="75000"/>
                  </a:schemeClr>
                </a:solidFill>
                <a:latin typeface="Source Sans 3"/>
                <a:ea typeface="Source Sans 3"/>
                <a:cs typeface="Source Sans 3"/>
                <a:sym typeface="Source Sans 3"/>
              </a:rPr>
              <a:t>Automatic-PIC | ATP</a:t>
            </a:r>
            <a:endParaRPr sz="1600" b="1" dirty="0">
              <a:solidFill>
                <a:schemeClr val="accent2">
                  <a:lumMod val="75000"/>
                </a:schemeClr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79" name="Google Shape;79;p5"/>
          <p:cNvSpPr txBox="1"/>
          <p:nvPr/>
        </p:nvSpPr>
        <p:spPr>
          <a:xfrm>
            <a:off x="7149691" y="1124712"/>
            <a:ext cx="1176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 dirty="0" err="1">
                <a:solidFill>
                  <a:schemeClr val="accent2">
                    <a:lumMod val="75000"/>
                  </a:schemeClr>
                </a:solidFill>
                <a:latin typeface="Source Sans 3"/>
                <a:ea typeface="Source Sans 3"/>
                <a:cs typeface="Source Sans 3"/>
                <a:sym typeface="Source Sans 3"/>
              </a:rPr>
              <a:t>AirTicket</a:t>
            </a:r>
            <a:endParaRPr sz="1600" b="1" i="0" u="none" strike="noStrike" cap="none" dirty="0">
              <a:solidFill>
                <a:schemeClr val="accent2">
                  <a:lumMod val="75000"/>
                </a:schemeClr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cxnSp>
        <p:nvCxnSpPr>
          <p:cNvPr id="80" name="Google Shape;80;p5"/>
          <p:cNvCxnSpPr/>
          <p:nvPr/>
        </p:nvCxnSpPr>
        <p:spPr>
          <a:xfrm>
            <a:off x="2801015" y="1388915"/>
            <a:ext cx="0" cy="2640300"/>
          </a:xfrm>
          <a:prstGeom prst="straightConnector1">
            <a:avLst/>
          </a:prstGeom>
          <a:noFill/>
          <a:ln w="16500" cap="flat" cmpd="sng">
            <a:solidFill>
              <a:srgbClr val="D9E2E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" name="Google Shape;81;p5"/>
          <p:cNvCxnSpPr/>
          <p:nvPr/>
        </p:nvCxnSpPr>
        <p:spPr>
          <a:xfrm>
            <a:off x="6333415" y="1388915"/>
            <a:ext cx="0" cy="2640300"/>
          </a:xfrm>
          <a:prstGeom prst="straightConnector1">
            <a:avLst/>
          </a:prstGeom>
          <a:noFill/>
          <a:ln w="16500" cap="flat" cmpd="sng">
            <a:solidFill>
              <a:srgbClr val="D9E2E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" name="Google Shape;82;p5"/>
          <p:cNvSpPr txBox="1"/>
          <p:nvPr/>
        </p:nvSpPr>
        <p:spPr>
          <a:xfrm>
            <a:off x="0" y="1519275"/>
            <a:ext cx="2801100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3"/>
                <a:ea typeface="Source Sans 3"/>
                <a:cs typeface="Source Sans 3"/>
                <a:sym typeface="Source Sans 3"/>
              </a:rPr>
              <a:t>A photo of the paper ticket captured in the TruckIT app. 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83" name="Google Shape;83;p5"/>
          <p:cNvSpPr txBox="1"/>
          <p:nvPr/>
        </p:nvSpPr>
        <p:spPr>
          <a:xfrm>
            <a:off x="2801100" y="1519275"/>
            <a:ext cx="3532200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Source Sans 3"/>
                <a:ea typeface="Source Sans 3"/>
                <a:cs typeface="Source Sans 3"/>
                <a:sym typeface="Source Sans 3"/>
              </a:rPr>
              <a:t>TruckIT’s AI tool for turning paper tickets into digital ticket data. </a:t>
            </a:r>
            <a:endParaRPr dirty="0"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84" name="Google Shape;84;p5"/>
          <p:cNvSpPr txBox="1"/>
          <p:nvPr/>
        </p:nvSpPr>
        <p:spPr>
          <a:xfrm>
            <a:off x="6333425" y="1519275"/>
            <a:ext cx="2810700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3"/>
                <a:ea typeface="Source Sans 3"/>
                <a:cs typeface="Source Sans 3"/>
                <a:sym typeface="Source Sans 3"/>
              </a:rPr>
              <a:t>A digital ticket sent directly from the scalehouse into TruckIT. 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85" name="Google Shape;85;p5" title="ChatGPT Image May 1, 2026, 03_13_1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697" y="2192935"/>
            <a:ext cx="2033653" cy="275698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" name="Google Shape;86;p5"/>
          <p:cNvSpPr/>
          <p:nvPr/>
        </p:nvSpPr>
        <p:spPr>
          <a:xfrm>
            <a:off x="274320" y="459599"/>
            <a:ext cx="5212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2400"/>
              <a:buFont typeface="Play"/>
              <a:buNone/>
            </a:pPr>
            <a:r>
              <a:rPr lang="en" sz="2400" b="1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Three types of digital tickets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" name="Google Shape;87;p5"/>
          <p:cNvCxnSpPr/>
          <p:nvPr/>
        </p:nvCxnSpPr>
        <p:spPr>
          <a:xfrm>
            <a:off x="445770" y="980694"/>
            <a:ext cx="877800" cy="0"/>
          </a:xfrm>
          <a:prstGeom prst="straightConnector1">
            <a:avLst/>
          </a:prstGeom>
          <a:noFill/>
          <a:ln w="4445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" name="Google Shape;88;p5"/>
          <p:cNvSpPr/>
          <p:nvPr/>
        </p:nvSpPr>
        <p:spPr>
          <a:xfrm>
            <a:off x="445770" y="288036"/>
            <a:ext cx="39777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800" b="1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89" name="Google Shape;89;p5" descr="/mnt/data/truckit_media/image2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9882" y="288036"/>
            <a:ext cx="1243935" cy="37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5" title="ChatGPT Image May 1, 2026, 03_15_39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2236" y="2393343"/>
            <a:ext cx="3431049" cy="163840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1" name="Google Shape;91;p5" title="ChatGPT Image May 1, 2026, 03_17_50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1950" y="2118450"/>
            <a:ext cx="2033653" cy="262920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/>
          <p:nvPr/>
        </p:nvSpPr>
        <p:spPr>
          <a:xfrm>
            <a:off x="445770" y="288036"/>
            <a:ext cx="397764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800" b="0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98" name="Google Shape;98;p6"/>
          <p:cNvSpPr/>
          <p:nvPr/>
        </p:nvSpPr>
        <p:spPr>
          <a:xfrm>
            <a:off x="445770" y="534924"/>
            <a:ext cx="5212080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2400"/>
              <a:buFont typeface="Play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Automatic-PIC (ATP)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" name="Google Shape;99;p6"/>
          <p:cNvCxnSpPr/>
          <p:nvPr/>
        </p:nvCxnSpPr>
        <p:spPr>
          <a:xfrm>
            <a:off x="445770" y="980694"/>
            <a:ext cx="877824" cy="0"/>
          </a:xfrm>
          <a:prstGeom prst="straightConnector1">
            <a:avLst/>
          </a:prstGeom>
          <a:noFill/>
          <a:ln w="4445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0" name="Google Shape;100;p6" descr="/mnt/data/truckit_media/image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5785" y="157734"/>
            <a:ext cx="1243937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6"/>
          <p:cNvSpPr/>
          <p:nvPr/>
        </p:nvSpPr>
        <p:spPr>
          <a:xfrm>
            <a:off x="270344" y="1275588"/>
            <a:ext cx="4587904" cy="493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C2B36"/>
                </a:solidFill>
                <a:latin typeface="Source Sans 3"/>
                <a:ea typeface="Source Sans 3"/>
                <a:cs typeface="Source Sans 3"/>
                <a:sym typeface="Source Sans 3"/>
              </a:rPr>
              <a:t>Automatic-PIC takes ticketing further by using AI and machine learning to digitize ticket data automatically.</a:t>
            </a:r>
            <a:endParaRPr sz="1600" b="0" i="0" u="none" strike="noStrike" cap="none">
              <a:solidFill>
                <a:srgbClr val="1C2B36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02" name="Google Shape;102;p6"/>
          <p:cNvSpPr/>
          <p:nvPr/>
        </p:nvSpPr>
        <p:spPr>
          <a:xfrm>
            <a:off x="362997" y="3048114"/>
            <a:ext cx="428631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5" tIns="375" rIns="375" bIns="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400"/>
              <a:buFont typeface="Arial"/>
              <a:buNone/>
            </a:pPr>
            <a:r>
              <a:rPr lang="en" sz="1200" i="0" u="none" strike="noStrike" cap="none" dirty="0">
                <a:solidFill>
                  <a:schemeClr val="accent2">
                    <a:lumMod val="75000"/>
                  </a:schemeClr>
                </a:solidFill>
                <a:latin typeface="Source Sans 3"/>
                <a:ea typeface="Source Sans 3"/>
                <a:cs typeface="Source Sans 3"/>
                <a:sym typeface="Source Sans 3"/>
              </a:rPr>
              <a:t>• No manual </a:t>
            </a:r>
            <a:r>
              <a:rPr lang="en" sz="1200" dirty="0">
                <a:solidFill>
                  <a:schemeClr val="accent2">
                    <a:lumMod val="75000"/>
                  </a:schemeClr>
                </a:solidFill>
                <a:latin typeface="Source Sans 3"/>
                <a:ea typeface="Source Sans 3"/>
                <a:cs typeface="Source Sans 3"/>
                <a:sym typeface="Source Sans 3"/>
              </a:rPr>
              <a:t>data entry</a:t>
            </a:r>
            <a:r>
              <a:rPr lang="en" sz="1200" i="0" u="none" strike="noStrike" cap="none" dirty="0">
                <a:solidFill>
                  <a:schemeClr val="accent2">
                    <a:lumMod val="75000"/>
                  </a:schemeClr>
                </a:solidFill>
                <a:latin typeface="Source Sans 3"/>
                <a:ea typeface="Source Sans 3"/>
                <a:cs typeface="Source Sans 3"/>
                <a:sym typeface="Source Sans 3"/>
              </a:rPr>
              <a:t> by drivers</a:t>
            </a:r>
            <a:endParaRPr sz="1200" i="0" u="none" strike="noStrike" cap="none" dirty="0">
              <a:solidFill>
                <a:schemeClr val="accent2">
                  <a:lumMod val="75000"/>
                </a:schemeClr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400"/>
              <a:buFont typeface="Arial"/>
              <a:buNone/>
            </a:pPr>
            <a:endParaRPr sz="1200" i="0" u="none" strike="noStrike" cap="none" dirty="0">
              <a:solidFill>
                <a:schemeClr val="accent2">
                  <a:lumMod val="75000"/>
                </a:schemeClr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400"/>
              <a:buFont typeface="Arial"/>
              <a:buNone/>
            </a:pPr>
            <a:r>
              <a:rPr lang="en" sz="1200" i="0" u="none" strike="noStrike" cap="none" dirty="0">
                <a:solidFill>
                  <a:schemeClr val="accent2">
                    <a:lumMod val="75000"/>
                  </a:schemeClr>
                </a:solidFill>
                <a:latin typeface="Source Sans 3"/>
                <a:ea typeface="Source Sans 3"/>
                <a:cs typeface="Source Sans 3"/>
                <a:sym typeface="Source Sans 3"/>
              </a:rPr>
              <a:t>• Reduces administrative burden</a:t>
            </a:r>
            <a:br>
              <a:rPr lang="en" sz="1200" i="0" u="none" strike="noStrike" cap="none" dirty="0">
                <a:solidFill>
                  <a:schemeClr val="accent2">
                    <a:lumMod val="75000"/>
                  </a:schemeClr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200" i="0" u="none" strike="noStrike" cap="none" dirty="0">
              <a:solidFill>
                <a:schemeClr val="accent2">
                  <a:lumMod val="75000"/>
                </a:schemeClr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400"/>
              <a:buFont typeface="Arial"/>
              <a:buNone/>
            </a:pPr>
            <a:r>
              <a:rPr lang="en" sz="1200" i="0" u="none" strike="noStrike" cap="none" dirty="0">
                <a:solidFill>
                  <a:schemeClr val="accent2">
                    <a:lumMod val="75000"/>
                  </a:schemeClr>
                </a:solidFill>
                <a:latin typeface="Source Sans 3"/>
                <a:ea typeface="Source Sans 3"/>
                <a:cs typeface="Source Sans 3"/>
                <a:sym typeface="Source Sans 3"/>
              </a:rPr>
              <a:t>• Supports faster billing and fewer unbilled tickets</a:t>
            </a:r>
            <a:br>
              <a:rPr lang="en" sz="1200" i="0" u="none" strike="noStrike" cap="none" dirty="0">
                <a:solidFill>
                  <a:schemeClr val="accent2">
                    <a:lumMod val="75000"/>
                  </a:schemeClr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200" i="0" u="none" strike="noStrike" cap="none" dirty="0">
              <a:solidFill>
                <a:schemeClr val="accent2">
                  <a:lumMod val="75000"/>
                </a:schemeClr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400"/>
              <a:buFont typeface="Arial"/>
              <a:buNone/>
            </a:pPr>
            <a:r>
              <a:rPr lang="en" sz="1200" i="0" u="none" strike="noStrike" cap="none" dirty="0">
                <a:solidFill>
                  <a:schemeClr val="accent2">
                    <a:lumMod val="75000"/>
                  </a:schemeClr>
                </a:solidFill>
                <a:latin typeface="Source Sans 3"/>
                <a:ea typeface="Source Sans 3"/>
                <a:cs typeface="Source Sans 3"/>
                <a:sym typeface="Source Sans 3"/>
              </a:rPr>
              <a:t>• Improves cash flow with cleaner ticket data and reducing time to reconcile</a:t>
            </a:r>
            <a:endParaRPr sz="1200" i="0" u="none" strike="noStrike" cap="none" dirty="0">
              <a:solidFill>
                <a:schemeClr val="accent2">
                  <a:lumMod val="75000"/>
                </a:schemeClr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03" name="Google Shape;103;p6" title="ChatGPT Image Apr 28, 2026, 03_16_46 PM.png"/>
          <p:cNvPicPr preferRelativeResize="0"/>
          <p:nvPr/>
        </p:nvPicPr>
        <p:blipFill rotWithShape="1">
          <a:blip r:embed="rId4">
            <a:alphaModFix/>
          </a:blip>
          <a:srcRect l="18798" t="8731" r="19709" b="984"/>
          <a:stretch/>
        </p:blipFill>
        <p:spPr>
          <a:xfrm>
            <a:off x="5657850" y="630925"/>
            <a:ext cx="2635360" cy="412852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4" name="Google Shape;104;p6"/>
          <p:cNvSpPr/>
          <p:nvPr/>
        </p:nvSpPr>
        <p:spPr>
          <a:xfrm>
            <a:off x="445770" y="4759452"/>
            <a:ext cx="1920240" cy="1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9A8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8A99A8"/>
                </a:solidFill>
                <a:latin typeface="Arial"/>
                <a:ea typeface="Arial"/>
                <a:cs typeface="Arial"/>
                <a:sym typeface="Arial"/>
              </a:rPr>
              <a:t>Ticketing &amp; Back Office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6"/>
          <p:cNvSpPr txBox="1"/>
          <p:nvPr/>
        </p:nvSpPr>
        <p:spPr>
          <a:xfrm>
            <a:off x="166977" y="1987811"/>
            <a:ext cx="50253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Computer Vision enables the driver’s camera to precisely take an image of </a:t>
            </a:r>
            <a:r>
              <a:rPr lang="en" sz="1150" b="1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ANY</a:t>
            </a:r>
            <a:r>
              <a:rPr lang="en" sz="1150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 paper ticket format.  The driver only needs to point the camera in the right direction.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150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r>
              <a:rPr lang="en" sz="1150" i="0" u="none" strike="noStrike" cap="none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OCR and NLP identify and retrieve the critical ticket data from the photo using machine learning. 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/>
          <p:nvPr/>
        </p:nvSpPr>
        <p:spPr>
          <a:xfrm>
            <a:off x="445770" y="288036"/>
            <a:ext cx="397764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800" b="0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445770" y="534924"/>
            <a:ext cx="5212080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2400"/>
              <a:buFont typeface="Play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AirTicket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" name="Google Shape;113;p7"/>
          <p:cNvCxnSpPr/>
          <p:nvPr/>
        </p:nvCxnSpPr>
        <p:spPr>
          <a:xfrm>
            <a:off x="445770" y="980694"/>
            <a:ext cx="877824" cy="0"/>
          </a:xfrm>
          <a:prstGeom prst="straightConnector1">
            <a:avLst/>
          </a:prstGeom>
          <a:noFill/>
          <a:ln w="4445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4" name="Google Shape;114;p7" descr="/mnt/data/truckit_media/image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9882" y="288036"/>
            <a:ext cx="1243937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/>
          <p:nvPr/>
        </p:nvSpPr>
        <p:spPr>
          <a:xfrm>
            <a:off x="270344" y="1275588"/>
            <a:ext cx="4587904" cy="493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C2B36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16" name="Google Shape;116;p7"/>
          <p:cNvSpPr/>
          <p:nvPr/>
        </p:nvSpPr>
        <p:spPr>
          <a:xfrm>
            <a:off x="445770" y="4759452"/>
            <a:ext cx="1920240" cy="1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9A8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8A99A8"/>
                </a:solidFill>
                <a:latin typeface="Arial"/>
                <a:ea typeface="Arial"/>
                <a:cs typeface="Arial"/>
                <a:sym typeface="Arial"/>
              </a:rPr>
              <a:t>Ticketing &amp; Back Office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7"/>
          <p:cNvSpPr txBox="1"/>
          <p:nvPr/>
        </p:nvSpPr>
        <p:spPr>
          <a:xfrm>
            <a:off x="206735" y="1275588"/>
            <a:ext cx="6241800" cy="3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 dirty="0">
                <a:solidFill>
                  <a:schemeClr val="accent2">
                    <a:lumMod val="75000"/>
                  </a:schemeClr>
                </a:solidFill>
                <a:latin typeface="Source Sans 3"/>
                <a:ea typeface="Source Sans 3"/>
                <a:cs typeface="Source Sans 3"/>
                <a:sym typeface="Source Sans 3"/>
              </a:rPr>
              <a:t>HOW IT WORKS</a:t>
            </a:r>
            <a:endParaRPr sz="1100" i="0" u="none" strike="noStrike" cap="none" dirty="0">
              <a:solidFill>
                <a:schemeClr val="accent2">
                  <a:lumMod val="75000"/>
                </a:schemeClr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Source Sans 3"/>
              <a:buAutoNum type="arabicPeriod"/>
            </a:pPr>
            <a:r>
              <a:rPr lang="en" sz="1050" i="0" u="none" strike="noStrike" cap="none" dirty="0" err="1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AirTicket</a:t>
            </a:r>
            <a:r>
              <a:rPr lang="en" sz="1050" i="0" u="none" strike="noStrike" cap="none" dirty="0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™ software is installed at the </a:t>
            </a:r>
            <a:r>
              <a:rPr lang="en" sz="1050" i="0" u="none" strike="noStrike" cap="none" dirty="0" err="1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scalehouse</a:t>
            </a:r>
            <a:r>
              <a:rPr lang="en" sz="1050" i="0" u="none" strike="noStrike" cap="none" dirty="0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 within minutes</a:t>
            </a:r>
            <a:endParaRPr dirty="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Source Sans 3"/>
              <a:buAutoNum type="arabicPeriod"/>
            </a:pPr>
            <a:r>
              <a:rPr lang="en" sz="1050" i="0" u="none" strike="noStrike" cap="none" dirty="0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Driver rolls onto the scale to be weighed and truck identified for data matching</a:t>
            </a:r>
            <a:endParaRPr dirty="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Source Sans 3"/>
              <a:buAutoNum type="arabicPeriod"/>
            </a:pPr>
            <a:r>
              <a:rPr lang="en" sz="1050" i="0" u="none" strike="noStrike" cap="none" dirty="0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The </a:t>
            </a:r>
            <a:r>
              <a:rPr lang="en" sz="1050" i="0" u="none" strike="noStrike" cap="none" dirty="0" err="1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scalehouse</a:t>
            </a:r>
            <a:r>
              <a:rPr lang="en" sz="1050" i="0" u="none" strike="noStrike" cap="none" dirty="0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 transmits corresponding digital ticket data which is stored in the cloud for immediate access</a:t>
            </a:r>
            <a:endParaRPr dirty="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Source Sans 3"/>
              <a:buAutoNum type="arabicPeriod"/>
            </a:pPr>
            <a:r>
              <a:rPr lang="en" sz="1050" i="0" u="none" strike="noStrike" cap="none" dirty="0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manual ticket data entry required for driver or additional burden to </a:t>
            </a:r>
            <a:r>
              <a:rPr lang="en" sz="1050" i="0" u="none" strike="noStrike" cap="none" dirty="0" err="1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scalehouse</a:t>
            </a:r>
            <a:r>
              <a:rPr lang="en" sz="1050" i="0" u="none" strike="noStrike" cap="none" dirty="0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 operator</a:t>
            </a:r>
            <a:endParaRPr dirty="0"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Source Sans 3"/>
              <a:buAutoNum type="arabicPeriod"/>
            </a:pPr>
            <a:r>
              <a:rPr lang="en" sz="1050" i="0" u="none" strike="noStrike" cap="none" dirty="0">
                <a:solidFill>
                  <a:srgbClr val="0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Driver can roll off the scale without exiting their truck</a:t>
            </a:r>
            <a:endParaRPr sz="1050" b="1" i="0" u="none" strike="noStrike" cap="none" dirty="0">
              <a:solidFill>
                <a:srgbClr val="002060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 b="1" i="0" u="none" strike="noStrike" cap="none" dirty="0">
                <a:solidFill>
                  <a:srgbClr val="92D050"/>
                </a:solidFill>
                <a:latin typeface="Source Sans 3"/>
                <a:ea typeface="Source Sans 3"/>
                <a:cs typeface="Source Sans 3"/>
                <a:sym typeface="Source Sans 3"/>
              </a:rPr>
              <a:t>RESULT</a:t>
            </a:r>
            <a:endParaRPr sz="1100" i="0" u="none" strike="noStrike" cap="none" dirty="0">
              <a:solidFill>
                <a:srgbClr val="92D050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Source Sans 3"/>
              <a:buChar char="✔"/>
            </a:pPr>
            <a:r>
              <a:rPr lang="en" sz="1050" i="0" u="none" strike="noStrike" cap="none" dirty="0">
                <a:solidFill>
                  <a:schemeClr val="tx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fully automated paperless system for record keeping, reconciliation, material monitoring and billing  </a:t>
            </a:r>
            <a:endParaRPr dirty="0">
              <a:solidFill>
                <a:schemeClr val="tx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Source Sans 3"/>
              <a:buChar char="✔"/>
            </a:pPr>
            <a:r>
              <a:rPr lang="en" sz="1050" i="0" u="none" strike="noStrike" cap="none" dirty="0">
                <a:solidFill>
                  <a:schemeClr val="tx1"/>
                </a:solidFill>
                <a:latin typeface="Source Sans 3"/>
                <a:ea typeface="Source Sans 3"/>
                <a:cs typeface="Source Sans 3"/>
                <a:sym typeface="Source Sans 3"/>
              </a:rPr>
              <a:t>End to end real-time ticket data accessible throughout the material chain of custody with granted access </a:t>
            </a:r>
            <a:endParaRPr dirty="0">
              <a:solidFill>
                <a:schemeClr val="tx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Source Sans 3"/>
              <a:buChar char="✔"/>
            </a:pPr>
            <a:r>
              <a:rPr lang="en" sz="1050" i="0" u="none" strike="noStrike" cap="none" dirty="0">
                <a:solidFill>
                  <a:schemeClr val="tx1"/>
                </a:solidFill>
                <a:latin typeface="Source Sans 3"/>
                <a:ea typeface="Source Sans 3"/>
                <a:cs typeface="Source Sans 3"/>
                <a:sym typeface="Source Sans 3"/>
              </a:rPr>
              <a:t>Combining with our Mobile Apps, provides material delivery confirmation and DOT Inspector</a:t>
            </a:r>
            <a:endParaRPr dirty="0">
              <a:solidFill>
                <a:schemeClr val="tx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50" i="0" u="none" strike="noStrike" cap="none" dirty="0">
                <a:solidFill>
                  <a:schemeClr val="tx1"/>
                </a:solidFill>
                <a:latin typeface="Source Sans 3"/>
                <a:ea typeface="Source Sans 3"/>
                <a:cs typeface="Source Sans 3"/>
                <a:sym typeface="Source Sans 3"/>
              </a:rPr>
              <a:t>       functionality</a:t>
            </a:r>
            <a:endParaRPr dirty="0">
              <a:solidFill>
                <a:schemeClr val="tx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Source Sans 3"/>
              <a:buChar char="✔"/>
            </a:pPr>
            <a:r>
              <a:rPr lang="en" sz="1050" i="0" u="none" strike="noStrike" cap="none" dirty="0">
                <a:solidFill>
                  <a:schemeClr val="tx1"/>
                </a:solidFill>
                <a:latin typeface="Source Sans 3"/>
                <a:ea typeface="Source Sans 3"/>
                <a:cs typeface="Source Sans 3"/>
                <a:sym typeface="Source Sans 3"/>
              </a:rPr>
              <a:t>Project and Job summary reports with actionable Business Intelligence</a:t>
            </a:r>
            <a:endParaRPr dirty="0">
              <a:solidFill>
                <a:schemeClr val="tx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18" name="Google Shape;118;p7"/>
          <p:cNvSpPr txBox="1"/>
          <p:nvPr/>
        </p:nvSpPr>
        <p:spPr>
          <a:xfrm>
            <a:off x="1956774" y="384048"/>
            <a:ext cx="45720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</a:pPr>
            <a:r>
              <a:rPr lang="en" sz="160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AirTicket™ is a patented technology that eliminates paper ticketing and replaces with a digital bill of lading</a:t>
            </a:r>
            <a:r>
              <a:rPr lang="en" sz="120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.</a:t>
            </a:r>
            <a:endParaRPr sz="120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19" name="Google Shape;119;p7" title="ChatGPT Image May 1, 2026, 03_26_13 PM.png"/>
          <p:cNvPicPr preferRelativeResize="0"/>
          <p:nvPr/>
        </p:nvPicPr>
        <p:blipFill rotWithShape="1">
          <a:blip r:embed="rId4">
            <a:alphaModFix/>
          </a:blip>
          <a:srcRect t="5500"/>
          <a:stretch/>
        </p:blipFill>
        <p:spPr>
          <a:xfrm>
            <a:off x="6528775" y="1967025"/>
            <a:ext cx="2336574" cy="27924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" name="Google Shape;120;p7" title="ChatGPT Image May 1, 2026, 03_24_48 PM.png"/>
          <p:cNvPicPr preferRelativeResize="0"/>
          <p:nvPr/>
        </p:nvPicPr>
        <p:blipFill rotWithShape="1">
          <a:blip r:embed="rId5">
            <a:alphaModFix/>
          </a:blip>
          <a:srcRect t="14623" b="14630"/>
          <a:stretch/>
        </p:blipFill>
        <p:spPr>
          <a:xfrm>
            <a:off x="6161650" y="980694"/>
            <a:ext cx="2798856" cy="91233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8" descr="/mnt/data/truckit_media/image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7005" y="723116"/>
            <a:ext cx="734561" cy="80924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8"/>
          <p:cNvSpPr/>
          <p:nvPr/>
        </p:nvSpPr>
        <p:spPr>
          <a:xfrm>
            <a:off x="1412748" y="2208276"/>
            <a:ext cx="6309360" cy="493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Play"/>
              <a:buNone/>
            </a:pPr>
            <a:r>
              <a:rPr lang="en" sz="3900" b="1" i="0" u="none" strike="noStrike" cap="non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Ticket Data</a:t>
            </a:r>
            <a:endParaRPr sz="3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8" name="Google Shape;128;p8"/>
          <p:cNvCxnSpPr/>
          <p:nvPr/>
        </p:nvCxnSpPr>
        <p:spPr>
          <a:xfrm>
            <a:off x="3669030" y="2935224"/>
            <a:ext cx="1796796" cy="0"/>
          </a:xfrm>
          <a:prstGeom prst="straightConnector1">
            <a:avLst/>
          </a:prstGeom>
          <a:noFill/>
          <a:ln w="5080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/>
          <p:nvPr/>
        </p:nvSpPr>
        <p:spPr>
          <a:xfrm>
            <a:off x="445770" y="288036"/>
            <a:ext cx="397764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871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38B29"/>
                </a:solidFill>
                <a:latin typeface="Play"/>
                <a:ea typeface="Play"/>
                <a:cs typeface="Play"/>
                <a:sym typeface="Play"/>
              </a:rPr>
              <a:t>TRUCKIT WEBINAR</a:t>
            </a:r>
            <a:endParaRPr sz="800" b="1" i="0" u="none" strike="noStrike" cap="none">
              <a:solidFill>
                <a:srgbClr val="E38B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35" name="Google Shape;135;p9"/>
          <p:cNvSpPr/>
          <p:nvPr/>
        </p:nvSpPr>
        <p:spPr>
          <a:xfrm>
            <a:off x="445770" y="534924"/>
            <a:ext cx="5212080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2400"/>
              <a:buFont typeface="Play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Play"/>
                <a:ea typeface="Play"/>
                <a:cs typeface="Play"/>
                <a:sym typeface="Play"/>
              </a:rPr>
              <a:t>Data on Tickets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p9"/>
          <p:cNvCxnSpPr/>
          <p:nvPr/>
        </p:nvCxnSpPr>
        <p:spPr>
          <a:xfrm>
            <a:off x="445770" y="980694"/>
            <a:ext cx="877824" cy="0"/>
          </a:xfrm>
          <a:prstGeom prst="straightConnector1">
            <a:avLst/>
          </a:prstGeom>
          <a:noFill/>
          <a:ln w="44450" cap="flat" cmpd="sng">
            <a:solidFill>
              <a:srgbClr val="E38B2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7" name="Google Shape;137;p9" descr="/mnt/data/truckit_media/image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9882" y="288036"/>
            <a:ext cx="1243937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9"/>
          <p:cNvSpPr/>
          <p:nvPr/>
        </p:nvSpPr>
        <p:spPr>
          <a:xfrm>
            <a:off x="322750" y="1125814"/>
            <a:ext cx="2846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F33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B1F33"/>
                </a:solidFill>
                <a:latin typeface="Source Sans 3"/>
                <a:ea typeface="Source Sans 3"/>
                <a:cs typeface="Source Sans 3"/>
                <a:sym typeface="Source Sans 3"/>
              </a:rPr>
              <a:t>Key fields visible on each ticket</a:t>
            </a:r>
            <a:endParaRPr sz="16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39" name="Google Shape;139;p9"/>
          <p:cNvSpPr/>
          <p:nvPr/>
        </p:nvSpPr>
        <p:spPr>
          <a:xfrm>
            <a:off x="439902" y="1967783"/>
            <a:ext cx="3257198" cy="24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5" tIns="375" rIns="375" bIns="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</a:t>
            </a:r>
            <a:r>
              <a:rPr lang="en" sz="1300" i="0" u="none" strike="noStrike" cap="none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Ticket #, UoM, project name, job number</a:t>
            </a:r>
            <a:br>
              <a:rPr lang="en" sz="1300" i="0" u="none" strike="noStrike" cap="none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300" i="0" u="none" strike="noStrike" cap="none"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i="0" u="none" strike="noStrike" cap="none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Customer, total customer cost, rate/UoM</a:t>
            </a:r>
            <a:br>
              <a:rPr lang="en" sz="1300" i="0" u="none" strike="noStrike" cap="none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300" i="0" u="none" strike="noStrike" cap="none"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i="0" u="none" strike="noStrike" cap="none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Total driver pay, rate/UoM</a:t>
            </a:r>
            <a:br>
              <a:rPr lang="en" sz="1300" i="0" u="none" strike="noStrike" cap="none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300" i="0" u="none" strike="noStrike" cap="none"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i="0" u="none" strike="noStrike" cap="none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Driver/truck and ticket status</a:t>
            </a:r>
            <a:br>
              <a:rPr lang="en" sz="1300" i="0" u="none" strike="noStrike" cap="none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endParaRPr sz="1300" i="0" u="none" strike="noStrike" cap="none"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i="0" u="none" strike="noStrike" cap="none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• ATP Ticket or </a:t>
            </a:r>
            <a:r>
              <a:rPr lang="en" sz="1300" i="0" u="none" strike="noStrike" cap="none" dirty="0" err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AirTicket</a:t>
            </a:r>
            <a:r>
              <a:rPr lang="en" sz="1300" i="0" u="none" strike="noStrike" cap="none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indicator</a:t>
            </a:r>
            <a:endParaRPr sz="1400" i="0" u="none" strike="noStrike" cap="none" dirty="0">
              <a:solidFill>
                <a:srgbClr val="000000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i="0" u="none" strike="noStrike" cap="none"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0" u="none" strike="noStrike" cap="none" dirty="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Signature, Parent or Sub-Ticket</a:t>
            </a:r>
            <a:endParaRPr sz="1400" i="0" u="none" strike="noStrike" cap="none" dirty="0">
              <a:solidFill>
                <a:srgbClr val="000000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933"/>
              </a:buClr>
              <a:buSzPts val="1300"/>
              <a:buFont typeface="Arial"/>
              <a:buNone/>
            </a:pPr>
            <a:br>
              <a:rPr lang="en" sz="1300" b="0" i="0" u="none" strike="noStrike" cap="none" dirty="0">
                <a:solidFill>
                  <a:srgbClr val="1F2933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9" descr="/mnt/data/truckit_media/image1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96256" y="665226"/>
            <a:ext cx="3123187" cy="384732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1" name="Google Shape;141;p9" descr="/mnt/data/truckit_media/image1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55142" y="2205990"/>
            <a:ext cx="2400120" cy="179520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2" name="Google Shape;142;p9"/>
          <p:cNvSpPr/>
          <p:nvPr/>
        </p:nvSpPr>
        <p:spPr>
          <a:xfrm>
            <a:off x="445770" y="4759452"/>
            <a:ext cx="1920240" cy="1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9A8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8A99A8"/>
                </a:solidFill>
                <a:latin typeface="Arial"/>
                <a:ea typeface="Arial"/>
                <a:cs typeface="Arial"/>
                <a:sym typeface="Arial"/>
              </a:rPr>
              <a:t>Ticketing &amp; Back Office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1334</Words>
  <Application>Microsoft Macintosh PowerPoint</Application>
  <PresentationFormat>On-screen Show (16:9)</PresentationFormat>
  <Paragraphs>236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Source Sans 3</vt:lpstr>
      <vt:lpstr>Calibri</vt:lpstr>
      <vt:lpstr>Play</vt:lpstr>
      <vt:lpstr>Source Sans Pro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Colby Buell</cp:lastModifiedBy>
  <cp:revision>1</cp:revision>
  <dcterms:modified xsi:type="dcterms:W3CDTF">2026-05-03T16:34:14Z</dcterms:modified>
</cp:coreProperties>
</file>